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9"/>
  </p:notesMasterIdLst>
  <p:handoutMasterIdLst>
    <p:handoutMasterId r:id="rId30"/>
  </p:handoutMasterIdLst>
  <p:sldIdLst>
    <p:sldId id="265" r:id="rId3"/>
    <p:sldId id="341" r:id="rId4"/>
    <p:sldId id="344" r:id="rId5"/>
    <p:sldId id="342" r:id="rId6"/>
    <p:sldId id="345" r:id="rId7"/>
    <p:sldId id="347" r:id="rId8"/>
    <p:sldId id="353" r:id="rId9"/>
    <p:sldId id="358" r:id="rId10"/>
    <p:sldId id="357" r:id="rId11"/>
    <p:sldId id="359" r:id="rId12"/>
    <p:sldId id="360" r:id="rId13"/>
    <p:sldId id="366" r:id="rId14"/>
    <p:sldId id="361" r:id="rId15"/>
    <p:sldId id="362" r:id="rId16"/>
    <p:sldId id="367" r:id="rId17"/>
    <p:sldId id="363" r:id="rId18"/>
    <p:sldId id="364" r:id="rId19"/>
    <p:sldId id="365" r:id="rId20"/>
    <p:sldId id="370" r:id="rId21"/>
    <p:sldId id="368" r:id="rId22"/>
    <p:sldId id="369" r:id="rId23"/>
    <p:sldId id="354" r:id="rId24"/>
    <p:sldId id="324" r:id="rId25"/>
    <p:sldId id="325" r:id="rId26"/>
    <p:sldId id="326" r:id="rId27"/>
    <p:sldId id="336" r:id="rId28"/>
  </p:sldIdLst>
  <p:sldSz cx="12188825" cy="6858000"/>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29" autoAdjust="0"/>
  </p:normalViewPr>
  <p:slideViewPr>
    <p:cSldViewPr showGuides="1">
      <p:cViewPr>
        <p:scale>
          <a:sx n="75" d="100"/>
          <a:sy n="75" d="100"/>
        </p:scale>
        <p:origin x="-540" y="-84"/>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pPr/>
              <a:t>4/1/2014</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pPr/>
              <a:t>‹#›</a:t>
            </a:fld>
            <a:endParaRPr/>
          </a:p>
        </p:txBody>
      </p:sp>
    </p:spTree>
    <p:extLst>
      <p:ext uri="{BB962C8B-B14F-4D97-AF65-F5344CB8AC3E}">
        <p14:creationId xmlns:p14="http://schemas.microsoft.com/office/powerpoint/2010/main" xmlns=""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pPr/>
              <a:t>4/1/2014</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pPr/>
              <a:t>‹#›</a:t>
            </a:fld>
            <a:endParaRPr/>
          </a:p>
        </p:txBody>
      </p:sp>
    </p:spTree>
    <p:extLst>
      <p:ext uri="{BB962C8B-B14F-4D97-AF65-F5344CB8AC3E}">
        <p14:creationId xmlns:p14="http://schemas.microsoft.com/office/powerpoint/2010/main" xmlns=""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xmlns="" val="949990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pPr/>
              <a:t>4/1/2014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xmlns="" val="4600953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pPr/>
              <a:t>4/1/2014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xmlns="" val="40790354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pPr/>
              <a:t>4/1/2014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xmlns="" val="27382540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a:pPr/>
              <a:t>4/1/2014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xmlns="" val="17618133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3F41C87-7AD9-4845-A077-840E4A0F3F06}" type="datetimeFigureOut">
              <a:rPr lang="en-US"/>
              <a:pPr/>
              <a:t>4/1/2014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xmlns="" val="28253407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03F41C87-7AD9-4845-A077-840E4A0F3F06}" type="datetimeFigureOut">
              <a:rPr lang="en-US"/>
              <a:pPr/>
              <a:t>4/1/2014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xmlns="" val="42084195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3F41C87-7AD9-4845-A077-840E4A0F3F06}" type="datetimeFigureOut">
              <a:rPr lang="en-US"/>
              <a:pPr/>
              <a:t>4/1/2014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xmlns="" val="16266314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F41C87-7AD9-4845-A077-840E4A0F3F06}" type="datetimeFigureOut">
              <a:rPr lang="en-US"/>
              <a:pPr/>
              <a:t>4/1/2014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xmlns="" val="36075401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smtClean="0"/>
              <a:t>Click to edit Master title style</a:t>
            </a:r>
            <a:endParaRP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a:pPr/>
              <a:t>4/1/2014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xmlns="" val="25449815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a:pPr/>
              <a:t>4/1/2014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xmlns="" val="22491721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03F41C87-7AD9-4845-A077-840E4A0F3F06}" type="datetimeFigureOut">
              <a:rPr lang="en-US"/>
              <a:pPr/>
              <a:t>4/1/2014</a:t>
            </a:fld>
            <a:endParaRPr/>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2A013F82-EE5E-44EE-A61D-E31C6657F26F}" type="slidenum">
              <a:rPr/>
              <a:pPr/>
              <a:t>‹#›</a:t>
            </a:fld>
            <a:endParaRPr/>
          </a:p>
        </p:txBody>
      </p:sp>
    </p:spTree>
    <p:extLst>
      <p:ext uri="{BB962C8B-B14F-4D97-AF65-F5344CB8AC3E}">
        <p14:creationId xmlns:p14="http://schemas.microsoft.com/office/powerpoint/2010/main" xmlns=""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sz="5400" b="1" dirty="0" smtClean="0">
                <a:solidFill>
                  <a:srgbClr val="00FF00"/>
                </a:solidFill>
                <a:latin typeface="Adobe Fan Heiti Std B" panose="020B0700000000000000" pitchFamily="34" charset="-128"/>
                <a:ea typeface="Adobe Fan Heiti Std B" panose="020B0700000000000000" pitchFamily="34" charset="-128"/>
              </a:rPr>
              <a:t>ANDROID BASED SPY MOBILE</a:t>
            </a:r>
            <a:endParaRPr lang="en-US" sz="5400" b="1" dirty="0">
              <a:solidFill>
                <a:srgbClr val="00FF00"/>
              </a:solidFill>
              <a:latin typeface="Adobe Fan Heiti Std B" panose="020B0700000000000000" pitchFamily="34" charset="-128"/>
              <a:ea typeface="Adobe Fan Heiti Std B" panose="020B0700000000000000" pitchFamily="34" charset="-128"/>
            </a:endParaRPr>
          </a:p>
        </p:txBody>
      </p:sp>
      <p:sp>
        <p:nvSpPr>
          <p:cNvPr id="4" name="Subtitle 3"/>
          <p:cNvSpPr>
            <a:spLocks noGrp="1"/>
          </p:cNvSpPr>
          <p:nvPr>
            <p:ph type="subTitle" idx="1"/>
          </p:nvPr>
        </p:nvSpPr>
        <p:spPr/>
        <p:txBody>
          <a:bodyPr>
            <a:normAutofit/>
          </a:bodyPr>
          <a:lstStyle/>
          <a:p>
            <a:r>
              <a:rPr lang="it-IT" sz="2400" dirty="0" smtClean="0">
                <a:latin typeface="Agency FB" panose="020B0503020202020204" pitchFamily="34" charset="0"/>
              </a:rPr>
              <a:t>Software</a:t>
            </a:r>
          </a:p>
          <a:p>
            <a:r>
              <a:rPr lang="it-IT" sz="2400" dirty="0">
                <a:latin typeface="Agency FB" panose="020B0503020202020204" pitchFamily="34" charset="0"/>
              </a:rPr>
              <a:t>wireless</a:t>
            </a:r>
          </a:p>
          <a:p>
            <a:r>
              <a:rPr lang="it-IT" sz="2400" dirty="0" smtClean="0">
                <a:latin typeface="Agency FB" panose="020B0503020202020204" pitchFamily="34" charset="0"/>
              </a:rPr>
              <a:t>Embedded</a:t>
            </a:r>
          </a:p>
        </p:txBody>
      </p:sp>
      <p:pic>
        <p:nvPicPr>
          <p:cNvPr id="5" name="Picture 2"/>
          <p:cNvPicPr>
            <a:picLocks noChangeAspect="1" noChangeArrowheads="1"/>
          </p:cNvPicPr>
          <p:nvPr/>
        </p:nvPicPr>
        <p:blipFill>
          <a:blip r:embed="rId2" cstate="print"/>
          <a:srcRect/>
          <a:stretch>
            <a:fillRect/>
          </a:stretch>
        </p:blipFill>
        <p:spPr bwMode="auto">
          <a:xfrm>
            <a:off x="1293812" y="914400"/>
            <a:ext cx="2676293" cy="1828800"/>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5332412" y="523875"/>
            <a:ext cx="2057400" cy="2219325"/>
          </a:xfrm>
          <a:prstGeom prst="rect">
            <a:avLst/>
          </a:prstGeom>
          <a:noFill/>
          <a:ln w="9525">
            <a:noFill/>
            <a:miter lim="800000"/>
            <a:headEnd/>
            <a:tailEnd/>
          </a:ln>
        </p:spPr>
      </p:pic>
      <p:pic>
        <p:nvPicPr>
          <p:cNvPr id="7" name="Picture 4"/>
          <p:cNvPicPr>
            <a:picLocks noChangeAspect="1" noChangeArrowheads="1"/>
          </p:cNvPicPr>
          <p:nvPr/>
        </p:nvPicPr>
        <p:blipFill>
          <a:blip r:embed="rId4" cstate="print"/>
          <a:srcRect/>
          <a:stretch>
            <a:fillRect/>
          </a:stretch>
        </p:blipFill>
        <p:spPr bwMode="auto">
          <a:xfrm>
            <a:off x="7161212" y="4048125"/>
            <a:ext cx="3124200" cy="2475212"/>
          </a:xfrm>
          <a:prstGeom prst="rect">
            <a:avLst/>
          </a:prstGeom>
          <a:noFill/>
          <a:ln w="9525">
            <a:noFill/>
            <a:miter lim="800000"/>
            <a:headEnd/>
            <a:tailEnd/>
          </a:ln>
        </p:spPr>
      </p:pic>
    </p:spTree>
    <p:extLst>
      <p:ext uri="{BB962C8B-B14F-4D97-AF65-F5344CB8AC3E}">
        <p14:creationId xmlns:p14="http://schemas.microsoft.com/office/powerpoint/2010/main" xmlns="" val="28089201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41412" y="12700"/>
            <a:ext cx="4419599" cy="6692899"/>
          </a:xfrm>
        </p:spPr>
        <p:txBody>
          <a:bodyPr>
            <a:noAutofit/>
          </a:bodyPr>
          <a:lstStyle/>
          <a:p>
            <a:pPr marL="0" indent="0">
              <a:buNone/>
            </a:pPr>
            <a:r>
              <a:rPr lang="en-US" sz="1400" dirty="0">
                <a:solidFill>
                  <a:srgbClr val="FFFF00"/>
                </a:solidFill>
              </a:rPr>
              <a:t>loop:</a:t>
            </a:r>
          </a:p>
          <a:p>
            <a:pPr marL="0" indent="0">
              <a:buNone/>
            </a:pPr>
            <a:r>
              <a:rPr lang="en-US" sz="1400" dirty="0" err="1" smtClean="0">
                <a:solidFill>
                  <a:srgbClr val="FFFF00"/>
                </a:solidFill>
              </a:rPr>
              <a:t>Hserget</a:t>
            </a:r>
            <a:r>
              <a:rPr lang="en-US" sz="1400" dirty="0" smtClean="0">
                <a:solidFill>
                  <a:srgbClr val="FFFF00"/>
                </a:solidFill>
              </a:rPr>
              <a:t> </a:t>
            </a:r>
            <a:r>
              <a:rPr lang="en-US" sz="1400" dirty="0" err="1">
                <a:solidFill>
                  <a:srgbClr val="FFFF00"/>
                </a:solidFill>
              </a:rPr>
              <a:t>i</a:t>
            </a:r>
            <a:r>
              <a:rPr lang="en-US" sz="1400" dirty="0">
                <a:solidFill>
                  <a:srgbClr val="FFFF00"/>
                </a:solidFill>
              </a:rPr>
              <a:t>  'wait to receive a byte on serial port</a:t>
            </a:r>
          </a:p>
          <a:p>
            <a:pPr marL="0" indent="0">
              <a:buNone/>
            </a:pPr>
            <a:r>
              <a:rPr lang="en-US" sz="1400" dirty="0" smtClean="0">
                <a:solidFill>
                  <a:srgbClr val="FFFF00"/>
                </a:solidFill>
              </a:rPr>
              <a:t>If </a:t>
            </a:r>
            <a:r>
              <a:rPr lang="en-US" sz="1400" dirty="0" err="1">
                <a:solidFill>
                  <a:srgbClr val="FFFF00"/>
                </a:solidFill>
              </a:rPr>
              <a:t>i</a:t>
            </a:r>
            <a:r>
              <a:rPr lang="en-US" sz="1400" dirty="0">
                <a:solidFill>
                  <a:srgbClr val="FFFF00"/>
                </a:solidFill>
              </a:rPr>
              <a:t> = "1" Then</a:t>
            </a:r>
          </a:p>
          <a:p>
            <a:pPr marL="0" indent="0">
              <a:buNone/>
            </a:pPr>
            <a:r>
              <a:rPr lang="en-US" sz="1400" dirty="0">
                <a:solidFill>
                  <a:srgbClr val="FFFF00"/>
                </a:solidFill>
              </a:rPr>
              <a:t>PORTB.0 = 1</a:t>
            </a:r>
          </a:p>
          <a:p>
            <a:pPr marL="0" indent="0">
              <a:buNone/>
            </a:pPr>
            <a:r>
              <a:rPr lang="en-US" sz="1400" dirty="0">
                <a:solidFill>
                  <a:srgbClr val="FFFF00"/>
                </a:solidFill>
              </a:rPr>
              <a:t>PORTB.1 = 0</a:t>
            </a:r>
          </a:p>
          <a:p>
            <a:pPr marL="0" indent="0">
              <a:buNone/>
            </a:pPr>
            <a:r>
              <a:rPr lang="en-US" sz="1400" dirty="0">
                <a:solidFill>
                  <a:srgbClr val="FFFF00"/>
                </a:solidFill>
              </a:rPr>
              <a:t>PORTB.2 = 1</a:t>
            </a:r>
          </a:p>
          <a:p>
            <a:pPr marL="0" indent="0">
              <a:buNone/>
            </a:pPr>
            <a:r>
              <a:rPr lang="en-US" sz="1400" dirty="0">
                <a:solidFill>
                  <a:srgbClr val="FFFF00"/>
                </a:solidFill>
              </a:rPr>
              <a:t>PORTB.3 = 0</a:t>
            </a:r>
          </a:p>
          <a:p>
            <a:pPr marL="0" indent="0">
              <a:buNone/>
            </a:pPr>
            <a:r>
              <a:rPr lang="en-US" sz="1400" dirty="0" err="1">
                <a:solidFill>
                  <a:srgbClr val="FFFF00"/>
                </a:solidFill>
              </a:rPr>
              <a:t>Endif</a:t>
            </a:r>
            <a:endParaRPr lang="en-US" sz="1400" dirty="0">
              <a:solidFill>
                <a:srgbClr val="FFFF00"/>
              </a:solidFill>
            </a:endParaRPr>
          </a:p>
          <a:p>
            <a:pPr marL="0" indent="0">
              <a:buNone/>
            </a:pPr>
            <a:r>
              <a:rPr lang="en-US" sz="1400" dirty="0" smtClean="0">
                <a:solidFill>
                  <a:srgbClr val="FFFF00"/>
                </a:solidFill>
              </a:rPr>
              <a:t>If </a:t>
            </a:r>
            <a:r>
              <a:rPr lang="en-US" sz="1400" dirty="0" err="1">
                <a:solidFill>
                  <a:srgbClr val="FFFF00"/>
                </a:solidFill>
              </a:rPr>
              <a:t>i</a:t>
            </a:r>
            <a:r>
              <a:rPr lang="en-US" sz="1400" dirty="0">
                <a:solidFill>
                  <a:srgbClr val="FFFF00"/>
                </a:solidFill>
              </a:rPr>
              <a:t> = "2" Then</a:t>
            </a:r>
          </a:p>
          <a:p>
            <a:pPr marL="0" indent="0">
              <a:buNone/>
            </a:pPr>
            <a:r>
              <a:rPr lang="en-US" sz="1400" dirty="0">
                <a:solidFill>
                  <a:srgbClr val="FFFF00"/>
                </a:solidFill>
              </a:rPr>
              <a:t>PORTB.0 = 0</a:t>
            </a:r>
          </a:p>
          <a:p>
            <a:pPr marL="0" indent="0">
              <a:buNone/>
            </a:pPr>
            <a:r>
              <a:rPr lang="en-US" sz="1400" dirty="0">
                <a:solidFill>
                  <a:srgbClr val="FFFF00"/>
                </a:solidFill>
              </a:rPr>
              <a:t>PORTB.1 = 1</a:t>
            </a:r>
          </a:p>
          <a:p>
            <a:pPr marL="0" indent="0">
              <a:buNone/>
            </a:pPr>
            <a:r>
              <a:rPr lang="en-US" sz="1400" dirty="0">
                <a:solidFill>
                  <a:srgbClr val="FFFF00"/>
                </a:solidFill>
              </a:rPr>
              <a:t>PORTB.2 = 0</a:t>
            </a:r>
          </a:p>
          <a:p>
            <a:pPr marL="0" indent="0">
              <a:buNone/>
            </a:pPr>
            <a:r>
              <a:rPr lang="en-US" sz="1400" dirty="0">
                <a:solidFill>
                  <a:srgbClr val="FFFF00"/>
                </a:solidFill>
              </a:rPr>
              <a:t>PORTB.3 = 1</a:t>
            </a:r>
          </a:p>
          <a:p>
            <a:pPr marL="0" indent="0">
              <a:buNone/>
            </a:pPr>
            <a:r>
              <a:rPr lang="en-US" sz="1400" dirty="0" err="1">
                <a:solidFill>
                  <a:srgbClr val="FFFF00"/>
                </a:solidFill>
              </a:rPr>
              <a:t>Endif</a:t>
            </a:r>
            <a:endParaRPr lang="en-US" sz="1400" dirty="0">
              <a:solidFill>
                <a:srgbClr val="FFFF00"/>
              </a:solidFill>
            </a:endParaRPr>
          </a:p>
          <a:p>
            <a:pPr marL="0" indent="0">
              <a:buNone/>
            </a:pPr>
            <a:endParaRPr lang="en-US" sz="1400" dirty="0"/>
          </a:p>
        </p:txBody>
      </p:sp>
      <p:sp>
        <p:nvSpPr>
          <p:cNvPr id="4" name="Content Placeholder 3"/>
          <p:cNvSpPr>
            <a:spLocks noGrp="1"/>
          </p:cNvSpPr>
          <p:nvPr>
            <p:ph sz="half" idx="2"/>
          </p:nvPr>
        </p:nvSpPr>
        <p:spPr>
          <a:xfrm>
            <a:off x="6170612" y="0"/>
            <a:ext cx="4419600" cy="4114800"/>
          </a:xfrm>
        </p:spPr>
        <p:txBody>
          <a:bodyPr>
            <a:noAutofit/>
          </a:bodyPr>
          <a:lstStyle/>
          <a:p>
            <a:pPr marL="0" indent="0">
              <a:buNone/>
            </a:pPr>
            <a:r>
              <a:rPr lang="en-US" sz="1400" dirty="0">
                <a:solidFill>
                  <a:srgbClr val="FFFF00"/>
                </a:solidFill>
              </a:rPr>
              <a:t>If </a:t>
            </a:r>
            <a:r>
              <a:rPr lang="en-US" sz="1400" dirty="0" err="1">
                <a:solidFill>
                  <a:srgbClr val="FFFF00"/>
                </a:solidFill>
              </a:rPr>
              <a:t>i</a:t>
            </a:r>
            <a:r>
              <a:rPr lang="en-US" sz="1400" dirty="0">
                <a:solidFill>
                  <a:srgbClr val="FFFF00"/>
                </a:solidFill>
              </a:rPr>
              <a:t> = "3" Then</a:t>
            </a:r>
          </a:p>
          <a:p>
            <a:pPr marL="0" indent="0">
              <a:buNone/>
            </a:pPr>
            <a:r>
              <a:rPr lang="en-US" sz="1400" dirty="0">
                <a:solidFill>
                  <a:srgbClr val="FFFF00"/>
                </a:solidFill>
              </a:rPr>
              <a:t>PORTB.0 = 1</a:t>
            </a:r>
          </a:p>
          <a:p>
            <a:pPr marL="0" indent="0">
              <a:buNone/>
            </a:pPr>
            <a:r>
              <a:rPr lang="en-US" sz="1400" dirty="0">
                <a:solidFill>
                  <a:srgbClr val="FFFF00"/>
                </a:solidFill>
              </a:rPr>
              <a:t>PORTB.1 = 0</a:t>
            </a:r>
          </a:p>
          <a:p>
            <a:pPr marL="0" indent="0">
              <a:buNone/>
            </a:pPr>
            <a:r>
              <a:rPr lang="en-US" sz="1400" dirty="0">
                <a:solidFill>
                  <a:srgbClr val="FFFF00"/>
                </a:solidFill>
              </a:rPr>
              <a:t>PORTB.2 = 0</a:t>
            </a:r>
          </a:p>
          <a:p>
            <a:pPr marL="0" indent="0">
              <a:buNone/>
            </a:pPr>
            <a:r>
              <a:rPr lang="en-US" sz="1400" dirty="0">
                <a:solidFill>
                  <a:srgbClr val="FFFF00"/>
                </a:solidFill>
              </a:rPr>
              <a:t>PORTB.3 = 1</a:t>
            </a:r>
          </a:p>
          <a:p>
            <a:pPr marL="0" indent="0">
              <a:buNone/>
            </a:pPr>
            <a:r>
              <a:rPr lang="en-US" sz="1400" dirty="0" err="1">
                <a:solidFill>
                  <a:srgbClr val="FFFF00"/>
                </a:solidFill>
              </a:rPr>
              <a:t>Endif</a:t>
            </a:r>
            <a:endParaRPr lang="en-US" sz="1400" dirty="0">
              <a:solidFill>
                <a:srgbClr val="FFFF00"/>
              </a:solidFill>
            </a:endParaRPr>
          </a:p>
          <a:p>
            <a:pPr marL="0" indent="0">
              <a:buNone/>
            </a:pPr>
            <a:r>
              <a:rPr lang="en-US" sz="1400" dirty="0" smtClean="0">
                <a:solidFill>
                  <a:srgbClr val="FFFF00"/>
                </a:solidFill>
              </a:rPr>
              <a:t>If </a:t>
            </a:r>
            <a:r>
              <a:rPr lang="en-US" sz="1400" dirty="0" err="1">
                <a:solidFill>
                  <a:srgbClr val="FFFF00"/>
                </a:solidFill>
              </a:rPr>
              <a:t>i</a:t>
            </a:r>
            <a:r>
              <a:rPr lang="en-US" sz="1400" dirty="0">
                <a:solidFill>
                  <a:srgbClr val="FFFF00"/>
                </a:solidFill>
              </a:rPr>
              <a:t> = "4" Then</a:t>
            </a:r>
          </a:p>
          <a:p>
            <a:pPr marL="0" indent="0">
              <a:buNone/>
            </a:pPr>
            <a:r>
              <a:rPr lang="en-US" sz="1400" dirty="0">
                <a:solidFill>
                  <a:srgbClr val="FFFF00"/>
                </a:solidFill>
              </a:rPr>
              <a:t>PORTB.0 = 0</a:t>
            </a:r>
          </a:p>
          <a:p>
            <a:pPr marL="0" indent="0">
              <a:buNone/>
            </a:pPr>
            <a:r>
              <a:rPr lang="en-US" sz="1400" dirty="0">
                <a:solidFill>
                  <a:srgbClr val="FFFF00"/>
                </a:solidFill>
              </a:rPr>
              <a:t>PORTB.1 = 1</a:t>
            </a:r>
          </a:p>
          <a:p>
            <a:pPr marL="0" indent="0">
              <a:buNone/>
            </a:pPr>
            <a:r>
              <a:rPr lang="en-US" sz="1400" dirty="0">
                <a:solidFill>
                  <a:srgbClr val="FFFF00"/>
                </a:solidFill>
              </a:rPr>
              <a:t>PORTB.2 = 1</a:t>
            </a:r>
          </a:p>
          <a:p>
            <a:pPr marL="0" indent="0">
              <a:buNone/>
            </a:pPr>
            <a:r>
              <a:rPr lang="en-US" sz="1400" dirty="0">
                <a:solidFill>
                  <a:srgbClr val="FFFF00"/>
                </a:solidFill>
              </a:rPr>
              <a:t>PORTB.3 = 0</a:t>
            </a:r>
          </a:p>
          <a:p>
            <a:pPr marL="0" indent="0">
              <a:buNone/>
            </a:pPr>
            <a:r>
              <a:rPr lang="en-US" sz="1400" dirty="0" err="1" smtClean="0">
                <a:solidFill>
                  <a:srgbClr val="FFFF00"/>
                </a:solidFill>
              </a:rPr>
              <a:t>Endif</a:t>
            </a:r>
            <a:endParaRPr lang="en-US" sz="1400" dirty="0">
              <a:solidFill>
                <a:srgbClr val="FFFF00"/>
              </a:solidFill>
            </a:endParaRPr>
          </a:p>
          <a:p>
            <a:pPr marL="0" indent="0">
              <a:buNone/>
            </a:pPr>
            <a:r>
              <a:rPr lang="en-US" sz="1400" dirty="0">
                <a:solidFill>
                  <a:srgbClr val="FFFF00"/>
                </a:solidFill>
              </a:rPr>
              <a:t>If </a:t>
            </a:r>
            <a:r>
              <a:rPr lang="en-US" sz="1400" dirty="0" err="1">
                <a:solidFill>
                  <a:srgbClr val="FFFF00"/>
                </a:solidFill>
              </a:rPr>
              <a:t>i</a:t>
            </a:r>
            <a:r>
              <a:rPr lang="en-US" sz="1400" dirty="0">
                <a:solidFill>
                  <a:srgbClr val="FFFF00"/>
                </a:solidFill>
              </a:rPr>
              <a:t> = "5" Then</a:t>
            </a:r>
          </a:p>
          <a:p>
            <a:pPr marL="0" indent="0">
              <a:buNone/>
            </a:pPr>
            <a:r>
              <a:rPr lang="en-US" sz="1400" dirty="0">
                <a:solidFill>
                  <a:srgbClr val="FFFF00"/>
                </a:solidFill>
              </a:rPr>
              <a:t>PORTB.4 = 1</a:t>
            </a:r>
          </a:p>
          <a:p>
            <a:pPr marL="0" indent="0">
              <a:buNone/>
            </a:pPr>
            <a:r>
              <a:rPr lang="en-US" sz="1400" dirty="0" err="1">
                <a:solidFill>
                  <a:srgbClr val="FFFF00"/>
                </a:solidFill>
              </a:rPr>
              <a:t>WaitMs</a:t>
            </a:r>
            <a:r>
              <a:rPr lang="en-US" sz="1400" dirty="0">
                <a:solidFill>
                  <a:srgbClr val="FFFF00"/>
                </a:solidFill>
              </a:rPr>
              <a:t> 250</a:t>
            </a:r>
          </a:p>
          <a:p>
            <a:pPr marL="0" indent="0">
              <a:buNone/>
            </a:pPr>
            <a:r>
              <a:rPr lang="en-US" sz="1400" dirty="0">
                <a:solidFill>
                  <a:srgbClr val="FFFF00"/>
                </a:solidFill>
              </a:rPr>
              <a:t>PORTB.4 = 0</a:t>
            </a:r>
          </a:p>
          <a:p>
            <a:pPr marL="0" indent="0">
              <a:buNone/>
            </a:pPr>
            <a:r>
              <a:rPr lang="en-US" sz="1400" dirty="0" err="1">
                <a:solidFill>
                  <a:srgbClr val="FFFF00"/>
                </a:solidFill>
              </a:rPr>
              <a:t>Endif</a:t>
            </a:r>
            <a:endParaRPr lang="en-US" sz="1400" dirty="0">
              <a:solidFill>
                <a:srgbClr val="FFFF00"/>
              </a:solidFill>
            </a:endParaRPr>
          </a:p>
          <a:p>
            <a:pPr marL="0" indent="0">
              <a:buNone/>
            </a:pPr>
            <a:endParaRPr lang="en-US" sz="1200" dirty="0"/>
          </a:p>
        </p:txBody>
      </p:sp>
    </p:spTree>
    <p:extLst>
      <p:ext uri="{BB962C8B-B14F-4D97-AF65-F5344CB8AC3E}">
        <p14:creationId xmlns:p14="http://schemas.microsoft.com/office/powerpoint/2010/main" xmlns="" val="6543987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2413" y="1219200"/>
            <a:ext cx="4114800" cy="4114800"/>
          </a:xfrm>
        </p:spPr>
        <p:txBody>
          <a:bodyPr>
            <a:noAutofit/>
          </a:bodyPr>
          <a:lstStyle/>
          <a:p>
            <a:pPr marL="0" indent="0">
              <a:buNone/>
            </a:pPr>
            <a:r>
              <a:rPr lang="en-US" sz="1400" dirty="0">
                <a:solidFill>
                  <a:srgbClr val="FFFF00"/>
                </a:solidFill>
              </a:rPr>
              <a:t>If </a:t>
            </a:r>
            <a:r>
              <a:rPr lang="en-US" sz="1400" dirty="0" err="1">
                <a:solidFill>
                  <a:srgbClr val="FFFF00"/>
                </a:solidFill>
              </a:rPr>
              <a:t>i</a:t>
            </a:r>
            <a:r>
              <a:rPr lang="en-US" sz="1400" dirty="0">
                <a:solidFill>
                  <a:srgbClr val="FFFF00"/>
                </a:solidFill>
              </a:rPr>
              <a:t> </a:t>
            </a:r>
            <a:r>
              <a:rPr lang="en-US" sz="1600" dirty="0">
                <a:solidFill>
                  <a:srgbClr val="FFFF00"/>
                </a:solidFill>
              </a:rPr>
              <a:t>= "6" Then</a:t>
            </a:r>
          </a:p>
          <a:p>
            <a:pPr marL="0" indent="0">
              <a:buNone/>
            </a:pPr>
            <a:r>
              <a:rPr lang="en-US" sz="1600" dirty="0">
                <a:solidFill>
                  <a:srgbClr val="FFFF00"/>
                </a:solidFill>
              </a:rPr>
              <a:t>PORTB.5 = 1</a:t>
            </a:r>
          </a:p>
          <a:p>
            <a:pPr marL="0" indent="0">
              <a:buNone/>
            </a:pPr>
            <a:r>
              <a:rPr lang="en-US" sz="1600" dirty="0" err="1">
                <a:solidFill>
                  <a:srgbClr val="FFFF00"/>
                </a:solidFill>
              </a:rPr>
              <a:t>WaitMs</a:t>
            </a:r>
            <a:r>
              <a:rPr lang="en-US" sz="1600" dirty="0">
                <a:solidFill>
                  <a:srgbClr val="FFFF00"/>
                </a:solidFill>
              </a:rPr>
              <a:t> 250</a:t>
            </a:r>
          </a:p>
          <a:p>
            <a:pPr marL="0" indent="0">
              <a:buNone/>
            </a:pPr>
            <a:r>
              <a:rPr lang="en-US" sz="1600" dirty="0">
                <a:solidFill>
                  <a:srgbClr val="FFFF00"/>
                </a:solidFill>
              </a:rPr>
              <a:t>PORTB.5 = 0</a:t>
            </a:r>
          </a:p>
          <a:p>
            <a:pPr marL="0" indent="0">
              <a:buNone/>
            </a:pPr>
            <a:r>
              <a:rPr lang="en-US" sz="1600" dirty="0" err="1" smtClean="0">
                <a:solidFill>
                  <a:srgbClr val="FFFF00"/>
                </a:solidFill>
              </a:rPr>
              <a:t>Endif</a:t>
            </a:r>
            <a:endParaRPr lang="en-US" sz="1600" dirty="0">
              <a:solidFill>
                <a:srgbClr val="FFFF00"/>
              </a:solidFill>
            </a:endParaRPr>
          </a:p>
          <a:p>
            <a:pPr marL="0" indent="0">
              <a:buNone/>
            </a:pPr>
            <a:r>
              <a:rPr lang="en-US" sz="1600" dirty="0">
                <a:solidFill>
                  <a:srgbClr val="FFFF00"/>
                </a:solidFill>
              </a:rPr>
              <a:t>If </a:t>
            </a:r>
            <a:r>
              <a:rPr lang="en-US" sz="1600" dirty="0" err="1">
                <a:solidFill>
                  <a:srgbClr val="FFFF00"/>
                </a:solidFill>
              </a:rPr>
              <a:t>i</a:t>
            </a:r>
            <a:r>
              <a:rPr lang="en-US" sz="1600" dirty="0">
                <a:solidFill>
                  <a:srgbClr val="FFFF00"/>
                </a:solidFill>
              </a:rPr>
              <a:t> = "0" Then</a:t>
            </a:r>
          </a:p>
          <a:p>
            <a:pPr marL="0" indent="0">
              <a:buNone/>
            </a:pPr>
            <a:r>
              <a:rPr lang="en-US" sz="1600" dirty="0">
                <a:solidFill>
                  <a:srgbClr val="FFFF00"/>
                </a:solidFill>
              </a:rPr>
              <a:t>PORTB.0 = 0</a:t>
            </a:r>
          </a:p>
          <a:p>
            <a:pPr marL="0" indent="0">
              <a:buNone/>
            </a:pPr>
            <a:r>
              <a:rPr lang="en-US" sz="1600" dirty="0">
                <a:solidFill>
                  <a:srgbClr val="FFFF00"/>
                </a:solidFill>
              </a:rPr>
              <a:t>PORTB.1 = 0</a:t>
            </a:r>
          </a:p>
          <a:p>
            <a:pPr marL="0" indent="0">
              <a:buNone/>
            </a:pPr>
            <a:r>
              <a:rPr lang="en-US" sz="1600" dirty="0">
                <a:solidFill>
                  <a:srgbClr val="FFFF00"/>
                </a:solidFill>
              </a:rPr>
              <a:t>PORTB.2 = 0</a:t>
            </a:r>
          </a:p>
          <a:p>
            <a:pPr marL="0" indent="0">
              <a:buNone/>
            </a:pPr>
            <a:r>
              <a:rPr lang="en-US" sz="1600" dirty="0">
                <a:solidFill>
                  <a:srgbClr val="FFFF00"/>
                </a:solidFill>
              </a:rPr>
              <a:t>PORTB.3 = 0</a:t>
            </a:r>
          </a:p>
          <a:p>
            <a:pPr marL="0" indent="0">
              <a:buNone/>
            </a:pPr>
            <a:r>
              <a:rPr lang="en-US" sz="1600" dirty="0" err="1">
                <a:solidFill>
                  <a:srgbClr val="FFFF00"/>
                </a:solidFill>
              </a:rPr>
              <a:t>Endif</a:t>
            </a:r>
            <a:endParaRPr lang="en-US" sz="1600" dirty="0">
              <a:solidFill>
                <a:srgbClr val="FFFF00"/>
              </a:solidFill>
            </a:endParaRPr>
          </a:p>
          <a:p>
            <a:pPr marL="0" indent="0">
              <a:buNone/>
            </a:pPr>
            <a:endParaRPr lang="en-US" sz="1400" dirty="0"/>
          </a:p>
          <a:p>
            <a:pPr marL="0" indent="0">
              <a:buNone/>
            </a:pPr>
            <a:endParaRPr lang="en-US" sz="1400" dirty="0"/>
          </a:p>
        </p:txBody>
      </p:sp>
      <p:sp>
        <p:nvSpPr>
          <p:cNvPr id="5" name="Rectangle 4"/>
          <p:cNvSpPr/>
          <p:nvPr/>
        </p:nvSpPr>
        <p:spPr>
          <a:xfrm>
            <a:off x="5713412" y="990600"/>
            <a:ext cx="6092825" cy="5078313"/>
          </a:xfrm>
          <a:prstGeom prst="rect">
            <a:avLst/>
          </a:prstGeom>
        </p:spPr>
        <p:txBody>
          <a:bodyPr>
            <a:spAutoFit/>
          </a:bodyPr>
          <a:lstStyle/>
          <a:p>
            <a:r>
              <a:rPr lang="en-US" dirty="0" err="1">
                <a:solidFill>
                  <a:srgbClr val="FFFF00"/>
                </a:solidFill>
              </a:rPr>
              <a:t>Adcin</a:t>
            </a:r>
            <a:r>
              <a:rPr lang="en-US" dirty="0">
                <a:solidFill>
                  <a:srgbClr val="FFFF00"/>
                </a:solidFill>
              </a:rPr>
              <a:t> 0, an0  't</a:t>
            </a:r>
          </a:p>
          <a:p>
            <a:r>
              <a:rPr lang="en-US" dirty="0" err="1">
                <a:solidFill>
                  <a:srgbClr val="FFFF00"/>
                </a:solidFill>
              </a:rPr>
              <a:t>Adcin</a:t>
            </a:r>
            <a:r>
              <a:rPr lang="en-US" dirty="0">
                <a:solidFill>
                  <a:srgbClr val="FFFF00"/>
                </a:solidFill>
              </a:rPr>
              <a:t> 1, an1  'g</a:t>
            </a:r>
          </a:p>
          <a:p>
            <a:endParaRPr lang="en-US" dirty="0">
              <a:solidFill>
                <a:srgbClr val="FFFF00"/>
              </a:solidFill>
            </a:endParaRPr>
          </a:p>
          <a:p>
            <a:r>
              <a:rPr lang="en-US" dirty="0">
                <a:solidFill>
                  <a:srgbClr val="FFFF00"/>
                </a:solidFill>
              </a:rPr>
              <a:t>an0 = an0 / 4</a:t>
            </a:r>
          </a:p>
          <a:p>
            <a:endParaRPr lang="en-US" dirty="0">
              <a:solidFill>
                <a:srgbClr val="FFFF00"/>
              </a:solidFill>
            </a:endParaRPr>
          </a:p>
          <a:p>
            <a:r>
              <a:rPr lang="en-US" dirty="0" err="1">
                <a:solidFill>
                  <a:srgbClr val="FFFF00"/>
                </a:solidFill>
              </a:rPr>
              <a:t>Lcdcmdout</a:t>
            </a:r>
            <a:r>
              <a:rPr lang="en-US" dirty="0">
                <a:solidFill>
                  <a:srgbClr val="FFFF00"/>
                </a:solidFill>
              </a:rPr>
              <a:t> </a:t>
            </a:r>
            <a:r>
              <a:rPr lang="en-US" dirty="0" err="1">
                <a:solidFill>
                  <a:srgbClr val="FFFF00"/>
                </a:solidFill>
              </a:rPr>
              <a:t>LcdClear</a:t>
            </a:r>
            <a:r>
              <a:rPr lang="en-US" dirty="0">
                <a:solidFill>
                  <a:srgbClr val="FFFF00"/>
                </a:solidFill>
              </a:rPr>
              <a:t>  'clear LCD display</a:t>
            </a:r>
          </a:p>
          <a:p>
            <a:r>
              <a:rPr lang="en-US" dirty="0" err="1">
                <a:solidFill>
                  <a:srgbClr val="FFFF00"/>
                </a:solidFill>
              </a:rPr>
              <a:t>Lcdout</a:t>
            </a:r>
            <a:r>
              <a:rPr lang="en-US" dirty="0">
                <a:solidFill>
                  <a:srgbClr val="FFFF00"/>
                </a:solidFill>
              </a:rPr>
              <a:t> "Temperature:", #an0, "'C   "</a:t>
            </a:r>
          </a:p>
          <a:p>
            <a:r>
              <a:rPr lang="en-US" dirty="0" err="1">
                <a:solidFill>
                  <a:srgbClr val="FFFF00"/>
                </a:solidFill>
              </a:rPr>
              <a:t>Lcdcmdout</a:t>
            </a:r>
            <a:r>
              <a:rPr lang="en-US" dirty="0">
                <a:solidFill>
                  <a:srgbClr val="FFFF00"/>
                </a:solidFill>
              </a:rPr>
              <a:t> LcdLine2Home</a:t>
            </a:r>
          </a:p>
          <a:p>
            <a:r>
              <a:rPr lang="en-US" dirty="0" err="1">
                <a:solidFill>
                  <a:srgbClr val="FFFF00"/>
                </a:solidFill>
              </a:rPr>
              <a:t>Lcdout</a:t>
            </a:r>
            <a:r>
              <a:rPr lang="en-US" dirty="0">
                <a:solidFill>
                  <a:srgbClr val="FFFF00"/>
                </a:solidFill>
              </a:rPr>
              <a:t> "Gas:", #an1, " PPM"  'formatted text for line 2</a:t>
            </a:r>
          </a:p>
          <a:p>
            <a:endParaRPr lang="en-US" dirty="0">
              <a:solidFill>
                <a:srgbClr val="FFFF00"/>
              </a:solidFill>
            </a:endParaRPr>
          </a:p>
          <a:p>
            <a:r>
              <a:rPr lang="en-US" dirty="0">
                <a:solidFill>
                  <a:srgbClr val="FFFF00"/>
                </a:solidFill>
              </a:rPr>
              <a:t>'</a:t>
            </a:r>
            <a:r>
              <a:rPr lang="en-US" dirty="0" err="1">
                <a:solidFill>
                  <a:srgbClr val="FFFF00"/>
                </a:solidFill>
              </a:rPr>
              <a:t>Hserout</a:t>
            </a:r>
            <a:r>
              <a:rPr lang="en-US" dirty="0">
                <a:solidFill>
                  <a:srgbClr val="FFFF00"/>
                </a:solidFill>
              </a:rPr>
              <a:t> "T", #an0, </a:t>
            </a:r>
            <a:r>
              <a:rPr lang="en-US" dirty="0" err="1">
                <a:solidFill>
                  <a:srgbClr val="FFFF00"/>
                </a:solidFill>
              </a:rPr>
              <a:t>CrLf</a:t>
            </a:r>
            <a:endParaRPr lang="en-US" dirty="0">
              <a:solidFill>
                <a:srgbClr val="FFFF00"/>
              </a:solidFill>
            </a:endParaRPr>
          </a:p>
          <a:p>
            <a:r>
              <a:rPr lang="en-US" dirty="0">
                <a:solidFill>
                  <a:srgbClr val="FFFF00"/>
                </a:solidFill>
              </a:rPr>
              <a:t>'</a:t>
            </a:r>
            <a:r>
              <a:rPr lang="en-US" dirty="0" err="1">
                <a:solidFill>
                  <a:srgbClr val="FFFF00"/>
                </a:solidFill>
              </a:rPr>
              <a:t>Hserout</a:t>
            </a:r>
            <a:r>
              <a:rPr lang="en-US" dirty="0">
                <a:solidFill>
                  <a:srgbClr val="FFFF00"/>
                </a:solidFill>
              </a:rPr>
              <a:t> "G", #an1, </a:t>
            </a:r>
            <a:r>
              <a:rPr lang="en-US" dirty="0" err="1">
                <a:solidFill>
                  <a:srgbClr val="FFFF00"/>
                </a:solidFill>
              </a:rPr>
              <a:t>CrLf</a:t>
            </a:r>
            <a:r>
              <a:rPr lang="en-US" dirty="0">
                <a:solidFill>
                  <a:srgbClr val="FFFF00"/>
                </a:solidFill>
              </a:rPr>
              <a:t>  'send formatted output to serial port</a:t>
            </a:r>
          </a:p>
          <a:p>
            <a:endParaRPr lang="en-US" dirty="0">
              <a:solidFill>
                <a:srgbClr val="FFFF00"/>
              </a:solidFill>
            </a:endParaRPr>
          </a:p>
          <a:p>
            <a:r>
              <a:rPr lang="en-US" dirty="0" err="1">
                <a:solidFill>
                  <a:srgbClr val="FFFF00"/>
                </a:solidFill>
              </a:rPr>
              <a:t>WaitMs</a:t>
            </a:r>
            <a:r>
              <a:rPr lang="en-US" dirty="0">
                <a:solidFill>
                  <a:srgbClr val="FFFF00"/>
                </a:solidFill>
              </a:rPr>
              <a:t> 50</a:t>
            </a:r>
          </a:p>
          <a:p>
            <a:endParaRPr lang="en-US" dirty="0">
              <a:solidFill>
                <a:srgbClr val="FFFF00"/>
              </a:solidFill>
            </a:endParaRPr>
          </a:p>
          <a:p>
            <a:r>
              <a:rPr lang="en-US" dirty="0" err="1">
                <a:solidFill>
                  <a:srgbClr val="FFFF00"/>
                </a:solidFill>
              </a:rPr>
              <a:t>Goto</a:t>
            </a:r>
            <a:r>
              <a:rPr lang="en-US" dirty="0">
                <a:solidFill>
                  <a:srgbClr val="FFFF00"/>
                </a:solidFill>
              </a:rPr>
              <a:t> loop  'loop forever</a:t>
            </a:r>
          </a:p>
          <a:p>
            <a:r>
              <a:rPr lang="en-US" dirty="0">
                <a:solidFill>
                  <a:srgbClr val="FFFF00"/>
                </a:solidFill>
              </a:rPr>
              <a:t>End                                               </a:t>
            </a:r>
          </a:p>
          <a:p>
            <a:endParaRPr lang="en-US" dirty="0">
              <a:solidFill>
                <a:srgbClr val="FFFF00"/>
              </a:solidFill>
            </a:endParaRPr>
          </a:p>
        </p:txBody>
      </p:sp>
    </p:spTree>
    <p:extLst>
      <p:ext uri="{BB962C8B-B14F-4D97-AF65-F5344CB8AC3E}">
        <p14:creationId xmlns:p14="http://schemas.microsoft.com/office/powerpoint/2010/main" xmlns="" val="12561088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1751012" y="1981200"/>
            <a:ext cx="9772649" cy="2286000"/>
          </a:xfrm>
          <a:prstGeom prst="rect">
            <a:avLst/>
          </a:prstGeom>
        </p:spPr>
        <p:txBody>
          <a:bodyPr>
            <a:normAutofit lnSpcReduction="10000"/>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n-GB" sz="5400" b="1" dirty="0" smtClean="0">
                <a:solidFill>
                  <a:srgbClr val="00FF00"/>
                </a:solidFill>
                <a:latin typeface="Adobe Fan Heiti Std B" panose="020B0700000000000000" pitchFamily="34" charset="-128"/>
                <a:ea typeface="Adobe Fan Heiti Std B" panose="020B0700000000000000" pitchFamily="34" charset="-128"/>
              </a:rPr>
              <a:t>WIRELESS CAMERA-</a:t>
            </a:r>
          </a:p>
          <a:p>
            <a:endParaRPr lang="en-GB" sz="5400" b="1" dirty="0" smtClean="0">
              <a:solidFill>
                <a:srgbClr val="00FF00"/>
              </a:solidFill>
              <a:latin typeface="Adobe Fan Heiti Std B" panose="020B0700000000000000" pitchFamily="34" charset="-128"/>
              <a:ea typeface="Adobe Fan Heiti Std B" panose="020B0700000000000000" pitchFamily="34" charset="-128"/>
            </a:endParaRPr>
          </a:p>
          <a:p>
            <a:r>
              <a:rPr lang="en-GB" sz="5400" b="1" dirty="0" smtClean="0">
                <a:solidFill>
                  <a:srgbClr val="00FF00"/>
                </a:solidFill>
                <a:latin typeface="Adobe Fan Heiti Std B" panose="020B0700000000000000" pitchFamily="34" charset="-128"/>
                <a:ea typeface="Adobe Fan Heiti Std B" panose="020B0700000000000000" pitchFamily="34" charset="-128"/>
              </a:rPr>
              <a:t>JMK WS-309AS</a:t>
            </a:r>
            <a:endParaRPr lang="en-US" sz="5400" b="1" dirty="0">
              <a:solidFill>
                <a:srgbClr val="00FF00"/>
              </a:solidFill>
              <a:latin typeface="Adobe Fan Heiti Std B" panose="020B0700000000000000" pitchFamily="34" charset="-128"/>
              <a:ea typeface="Adobe Fan Heiti Std B" panose="020B0700000000000000" pitchFamily="34" charset="-128"/>
            </a:endParaRPr>
          </a:p>
        </p:txBody>
      </p:sp>
    </p:spTree>
    <p:extLst>
      <p:ext uri="{BB962C8B-B14F-4D97-AF65-F5344CB8AC3E}">
        <p14:creationId xmlns:p14="http://schemas.microsoft.com/office/powerpoint/2010/main" xmlns="" val="30932227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Autofit/>
          </a:bodyPr>
          <a:lstStyle/>
          <a:p>
            <a:r>
              <a:rPr lang="en-US" sz="1600" i="1" dirty="0" smtClean="0">
                <a:solidFill>
                  <a:srgbClr val="FFFF00"/>
                </a:solidFill>
              </a:rPr>
              <a:t>Video </a:t>
            </a:r>
            <a:r>
              <a:rPr lang="en-US" sz="1600" i="1" dirty="0">
                <a:solidFill>
                  <a:srgbClr val="FFFF00"/>
                </a:solidFill>
              </a:rPr>
              <a:t>Camera Parts: 1/3" 1/4" Image </a:t>
            </a:r>
            <a:r>
              <a:rPr lang="en-US" sz="1600" i="1" dirty="0" smtClean="0">
                <a:solidFill>
                  <a:srgbClr val="FFFF00"/>
                </a:solidFill>
              </a:rPr>
              <a:t>Sensors</a:t>
            </a:r>
          </a:p>
          <a:p>
            <a:r>
              <a:rPr lang="en-US" sz="1600" i="1" dirty="0" smtClean="0">
                <a:solidFill>
                  <a:srgbClr val="FFFF00"/>
                </a:solidFill>
              </a:rPr>
              <a:t>System</a:t>
            </a:r>
            <a:r>
              <a:rPr lang="en-US" sz="1600" i="1" dirty="0">
                <a:solidFill>
                  <a:srgbClr val="FFFF00"/>
                </a:solidFill>
              </a:rPr>
              <a:t>: PAL/CCIR </a:t>
            </a:r>
            <a:r>
              <a:rPr lang="en-US" sz="1600" i="1" dirty="0" smtClean="0">
                <a:solidFill>
                  <a:srgbClr val="FFFF00"/>
                </a:solidFill>
              </a:rPr>
              <a:t>NTSC/EIA</a:t>
            </a:r>
          </a:p>
          <a:p>
            <a:r>
              <a:rPr lang="en-US" sz="1600" i="1" dirty="0" smtClean="0">
                <a:solidFill>
                  <a:srgbClr val="FFFF00"/>
                </a:solidFill>
              </a:rPr>
              <a:t>Effective </a:t>
            </a:r>
            <a:r>
              <a:rPr lang="en-US" sz="1600" i="1" dirty="0">
                <a:solidFill>
                  <a:srgbClr val="FFFF00"/>
                </a:solidFill>
              </a:rPr>
              <a:t>Pixel: PAL: 628X582 NTSC: </a:t>
            </a:r>
            <a:r>
              <a:rPr lang="en-US" sz="1600" i="1" dirty="0" smtClean="0">
                <a:solidFill>
                  <a:srgbClr val="FFFF00"/>
                </a:solidFill>
              </a:rPr>
              <a:t>510X492</a:t>
            </a:r>
          </a:p>
          <a:p>
            <a:r>
              <a:rPr lang="en-US" sz="1600" i="1" dirty="0" smtClean="0">
                <a:solidFill>
                  <a:srgbClr val="FFFF00"/>
                </a:solidFill>
              </a:rPr>
              <a:t>Image </a:t>
            </a:r>
            <a:r>
              <a:rPr lang="en-US" sz="1600" i="1" dirty="0" err="1">
                <a:solidFill>
                  <a:srgbClr val="FFFF00"/>
                </a:solidFill>
              </a:rPr>
              <a:t>Area:PAL</a:t>
            </a:r>
            <a:r>
              <a:rPr lang="en-US" sz="1600" i="1" dirty="0">
                <a:solidFill>
                  <a:srgbClr val="FFFF00"/>
                </a:solidFill>
              </a:rPr>
              <a:t>: 5.78X4.19mmNTSC: </a:t>
            </a:r>
            <a:r>
              <a:rPr lang="en-US" sz="1600" i="1" dirty="0" smtClean="0">
                <a:solidFill>
                  <a:srgbClr val="FFFF00"/>
                </a:solidFill>
              </a:rPr>
              <a:t>4.69X3.45mm</a:t>
            </a:r>
          </a:p>
          <a:p>
            <a:r>
              <a:rPr lang="en-US" sz="1600" i="1" dirty="0" smtClean="0">
                <a:solidFill>
                  <a:srgbClr val="FFFF00"/>
                </a:solidFill>
              </a:rPr>
              <a:t>Horizontal </a:t>
            </a:r>
            <a:r>
              <a:rPr lang="en-US" sz="1600" i="1" dirty="0">
                <a:solidFill>
                  <a:srgbClr val="FFFF00"/>
                </a:solidFill>
              </a:rPr>
              <a:t>Definition: 380 TV </a:t>
            </a:r>
            <a:r>
              <a:rPr lang="en-US" sz="1600" i="1" dirty="0" smtClean="0">
                <a:solidFill>
                  <a:srgbClr val="FFFF00"/>
                </a:solidFill>
              </a:rPr>
              <a:t>Lines</a:t>
            </a:r>
          </a:p>
          <a:p>
            <a:r>
              <a:rPr lang="en-US" sz="1600" i="1" dirty="0" smtClean="0">
                <a:solidFill>
                  <a:srgbClr val="FFFF00"/>
                </a:solidFill>
              </a:rPr>
              <a:t>Scanning </a:t>
            </a:r>
            <a:r>
              <a:rPr lang="en-US" sz="1600" i="1" dirty="0">
                <a:solidFill>
                  <a:srgbClr val="FFFF00"/>
                </a:solidFill>
              </a:rPr>
              <a:t>Frequency: PAL/CCIR: 50HZNTSC/EIA: </a:t>
            </a:r>
            <a:r>
              <a:rPr lang="en-US" sz="1600" i="1" dirty="0" smtClean="0">
                <a:solidFill>
                  <a:srgbClr val="FFFF00"/>
                </a:solidFill>
              </a:rPr>
              <a:t>60HZ</a:t>
            </a:r>
          </a:p>
          <a:p>
            <a:r>
              <a:rPr lang="en-US" sz="1600" i="1" dirty="0" smtClean="0">
                <a:solidFill>
                  <a:srgbClr val="FFFF00"/>
                </a:solidFill>
              </a:rPr>
              <a:t>Minimum </a:t>
            </a:r>
            <a:r>
              <a:rPr lang="en-US" sz="1600" i="1" dirty="0">
                <a:solidFill>
                  <a:srgbClr val="FFFF00"/>
                </a:solidFill>
              </a:rPr>
              <a:t>Illumination: </a:t>
            </a:r>
            <a:r>
              <a:rPr lang="en-US" sz="1600" i="1" dirty="0" smtClean="0">
                <a:solidFill>
                  <a:srgbClr val="FFFF00"/>
                </a:solidFill>
              </a:rPr>
              <a:t>3LUX</a:t>
            </a:r>
          </a:p>
          <a:p>
            <a:r>
              <a:rPr lang="en-US" sz="1600" i="1" dirty="0" smtClean="0">
                <a:solidFill>
                  <a:srgbClr val="FFFF00"/>
                </a:solidFill>
              </a:rPr>
              <a:t>Sensitivity</a:t>
            </a:r>
            <a:r>
              <a:rPr lang="en-US" sz="1600" i="1" dirty="0">
                <a:solidFill>
                  <a:srgbClr val="FFFF00"/>
                </a:solidFill>
              </a:rPr>
              <a:t>: 18DB-AGL </a:t>
            </a:r>
            <a:r>
              <a:rPr lang="en-US" sz="1600" i="1" dirty="0" smtClean="0">
                <a:solidFill>
                  <a:srgbClr val="FFFF00"/>
                </a:solidFill>
              </a:rPr>
              <a:t>ON-OFF</a:t>
            </a:r>
            <a:r>
              <a:rPr lang="en-US" sz="1600" dirty="0"/>
              <a:t/>
            </a:r>
            <a:br>
              <a:rPr lang="en-US" sz="1600" dirty="0"/>
            </a:br>
            <a:endParaRPr lang="en-US" sz="1600" dirty="0"/>
          </a:p>
        </p:txBody>
      </p:sp>
      <p:sp>
        <p:nvSpPr>
          <p:cNvPr id="4" name="Content Placeholder 3"/>
          <p:cNvSpPr>
            <a:spLocks noGrp="1"/>
          </p:cNvSpPr>
          <p:nvPr>
            <p:ph sz="half" idx="2"/>
          </p:nvPr>
        </p:nvSpPr>
        <p:spPr/>
        <p:txBody>
          <a:bodyPr>
            <a:normAutofit/>
          </a:bodyPr>
          <a:lstStyle/>
          <a:p>
            <a:r>
              <a:rPr lang="en-US" sz="1600" i="1" dirty="0">
                <a:solidFill>
                  <a:srgbClr val="FFFF00"/>
                </a:solidFill>
              </a:rPr>
              <a:t>Output Electrical Level: </a:t>
            </a:r>
            <a:r>
              <a:rPr lang="en-US" sz="1600" i="1" dirty="0" smtClean="0">
                <a:solidFill>
                  <a:srgbClr val="FFFF00"/>
                </a:solidFill>
              </a:rPr>
              <a:t>50MW</a:t>
            </a:r>
          </a:p>
          <a:p>
            <a:r>
              <a:rPr lang="en-US" sz="1600" i="1" dirty="0" smtClean="0">
                <a:solidFill>
                  <a:srgbClr val="FFFF00"/>
                </a:solidFill>
              </a:rPr>
              <a:t>Output </a:t>
            </a:r>
            <a:r>
              <a:rPr lang="en-US" sz="1600" i="1" dirty="0">
                <a:solidFill>
                  <a:srgbClr val="FFFF00"/>
                </a:solidFill>
              </a:rPr>
              <a:t>Frequency: </a:t>
            </a:r>
            <a:r>
              <a:rPr lang="en-US" sz="1600" i="1" dirty="0" smtClean="0">
                <a:solidFill>
                  <a:srgbClr val="FFFF00"/>
                </a:solidFill>
              </a:rPr>
              <a:t>1.2G/2.4G</a:t>
            </a:r>
          </a:p>
          <a:p>
            <a:r>
              <a:rPr lang="en-US" sz="1600" i="1" dirty="0" smtClean="0">
                <a:solidFill>
                  <a:srgbClr val="FFFF00"/>
                </a:solidFill>
              </a:rPr>
              <a:t>Transmission </a:t>
            </a:r>
            <a:r>
              <a:rPr lang="en-US" sz="1600" i="1" dirty="0">
                <a:solidFill>
                  <a:srgbClr val="FFFF00"/>
                </a:solidFill>
              </a:rPr>
              <a:t>Signal: Video, </a:t>
            </a:r>
            <a:r>
              <a:rPr lang="en-US" sz="1600" i="1" dirty="0" smtClean="0">
                <a:solidFill>
                  <a:srgbClr val="FFFF00"/>
                </a:solidFill>
              </a:rPr>
              <a:t>Audio</a:t>
            </a:r>
          </a:p>
          <a:p>
            <a:r>
              <a:rPr lang="en-US" sz="1600" i="1" dirty="0" smtClean="0">
                <a:solidFill>
                  <a:srgbClr val="FFFF00"/>
                </a:solidFill>
              </a:rPr>
              <a:t>Linear </a:t>
            </a:r>
            <a:r>
              <a:rPr lang="en-US" sz="1600" i="1" dirty="0">
                <a:solidFill>
                  <a:srgbClr val="FFFF00"/>
                </a:solidFill>
              </a:rPr>
              <a:t>Transmission Distance: </a:t>
            </a:r>
            <a:r>
              <a:rPr lang="en-US" sz="1600" i="1" dirty="0" smtClean="0">
                <a:solidFill>
                  <a:srgbClr val="FFFF00"/>
                </a:solidFill>
              </a:rPr>
              <a:t>50-100M</a:t>
            </a:r>
          </a:p>
          <a:p>
            <a:r>
              <a:rPr lang="en-US" sz="1600" i="1" dirty="0" smtClean="0">
                <a:solidFill>
                  <a:srgbClr val="FFFF00"/>
                </a:solidFill>
              </a:rPr>
              <a:t>Voltage</a:t>
            </a:r>
            <a:r>
              <a:rPr lang="en-US" sz="1600" i="1" dirty="0">
                <a:solidFill>
                  <a:srgbClr val="FFFF00"/>
                </a:solidFill>
              </a:rPr>
              <a:t>: DC </a:t>
            </a:r>
            <a:r>
              <a:rPr lang="en-US" sz="1600" i="1" dirty="0" smtClean="0">
                <a:solidFill>
                  <a:srgbClr val="FFFF00"/>
                </a:solidFill>
              </a:rPr>
              <a:t>9V</a:t>
            </a:r>
          </a:p>
          <a:p>
            <a:r>
              <a:rPr lang="en-US" sz="1600" i="1" dirty="0" smtClean="0">
                <a:solidFill>
                  <a:srgbClr val="FFFF00"/>
                </a:solidFill>
              </a:rPr>
              <a:t>Current</a:t>
            </a:r>
            <a:r>
              <a:rPr lang="en-US" sz="1600" i="1" dirty="0">
                <a:solidFill>
                  <a:srgbClr val="FFFF00"/>
                </a:solidFill>
              </a:rPr>
              <a:t>: </a:t>
            </a:r>
            <a:r>
              <a:rPr lang="en-US" sz="1600" i="1" dirty="0" smtClean="0">
                <a:solidFill>
                  <a:srgbClr val="FFFF00"/>
                </a:solidFill>
              </a:rPr>
              <a:t>300mA</a:t>
            </a:r>
          </a:p>
          <a:p>
            <a:r>
              <a:rPr lang="en-US" sz="1600" i="1" dirty="0" smtClean="0">
                <a:solidFill>
                  <a:srgbClr val="FFFF00"/>
                </a:solidFill>
              </a:rPr>
              <a:t>Power </a:t>
            </a:r>
            <a:r>
              <a:rPr lang="en-US" sz="1600" i="1" dirty="0">
                <a:solidFill>
                  <a:srgbClr val="FFFF00"/>
                </a:solidFill>
              </a:rPr>
              <a:t>Dissipation:&lt;=</a:t>
            </a:r>
            <a:r>
              <a:rPr lang="en-US" sz="1600" i="1" dirty="0" smtClean="0">
                <a:solidFill>
                  <a:srgbClr val="FFFF00"/>
                </a:solidFill>
              </a:rPr>
              <a:t>640MW</a:t>
            </a:r>
          </a:p>
          <a:p>
            <a:pPr marL="0" indent="0">
              <a:buNone/>
            </a:pPr>
            <a:endParaRPr lang="en-US" sz="1400" dirty="0"/>
          </a:p>
        </p:txBody>
      </p:sp>
      <p:sp>
        <p:nvSpPr>
          <p:cNvPr id="5" name="Title 1"/>
          <p:cNvSpPr>
            <a:spLocks noGrp="1"/>
          </p:cNvSpPr>
          <p:nvPr>
            <p:ph type="title"/>
          </p:nvPr>
        </p:nvSpPr>
        <p:spPr>
          <a:xfrm>
            <a:off x="1598612" y="119958"/>
            <a:ext cx="9144001" cy="1371600"/>
          </a:xfrm>
        </p:spPr>
        <p:txBody>
          <a:bodyPr>
            <a:normAutofit/>
          </a:bodyPr>
          <a:lstStyle/>
          <a:p>
            <a:r>
              <a:rPr lang="en-US" b="1" i="1" dirty="0" smtClean="0">
                <a:solidFill>
                  <a:srgbClr val="00FF00"/>
                </a:solidFill>
              </a:rPr>
              <a:t>Technical Parameters of Transmitting Unit</a:t>
            </a:r>
            <a:endParaRPr lang="en-US" b="1" i="1" dirty="0">
              <a:solidFill>
                <a:srgbClr val="00FF00"/>
              </a:solidFill>
            </a:endParaRPr>
          </a:p>
        </p:txBody>
      </p:sp>
    </p:spTree>
    <p:extLst>
      <p:ext uri="{BB962C8B-B14F-4D97-AF65-F5344CB8AC3E}">
        <p14:creationId xmlns:p14="http://schemas.microsoft.com/office/powerpoint/2010/main" xmlns="" val="42745537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r>
              <a:rPr lang="en-GB" i="1" dirty="0">
                <a:solidFill>
                  <a:srgbClr val="FFFF00"/>
                </a:solidFill>
              </a:rPr>
              <a:t>Receiving </a:t>
            </a:r>
            <a:r>
              <a:rPr lang="en-GB" i="1" dirty="0" err="1">
                <a:solidFill>
                  <a:srgbClr val="FFFF00"/>
                </a:solidFill>
              </a:rPr>
              <a:t>Method:Electronic</a:t>
            </a:r>
            <a:r>
              <a:rPr lang="en-GB" i="1" dirty="0">
                <a:solidFill>
                  <a:srgbClr val="FFFF00"/>
                </a:solidFill>
              </a:rPr>
              <a:t> </a:t>
            </a:r>
            <a:endParaRPr lang="en-GB" i="1" dirty="0" smtClean="0">
              <a:solidFill>
                <a:srgbClr val="FFFF00"/>
              </a:solidFill>
            </a:endParaRPr>
          </a:p>
          <a:p>
            <a:r>
              <a:rPr lang="en-GB" i="1" dirty="0" smtClean="0">
                <a:solidFill>
                  <a:srgbClr val="FFFF00"/>
                </a:solidFill>
              </a:rPr>
              <a:t>Frequency Modulation</a:t>
            </a:r>
          </a:p>
          <a:p>
            <a:r>
              <a:rPr lang="en-GB" i="1" dirty="0" smtClean="0">
                <a:solidFill>
                  <a:srgbClr val="FFFF00"/>
                </a:solidFill>
              </a:rPr>
              <a:t>Reception </a:t>
            </a:r>
            <a:r>
              <a:rPr lang="en-GB" i="1" dirty="0">
                <a:solidFill>
                  <a:srgbClr val="FFFF00"/>
                </a:solidFill>
              </a:rPr>
              <a:t>Sensitivity: </a:t>
            </a:r>
            <a:r>
              <a:rPr lang="en-GB" i="1" dirty="0" smtClean="0">
                <a:solidFill>
                  <a:srgbClr val="FFFF00"/>
                </a:solidFill>
              </a:rPr>
              <a:t>18DB</a:t>
            </a:r>
          </a:p>
          <a:p>
            <a:r>
              <a:rPr lang="en-GB" i="1" dirty="0" smtClean="0">
                <a:solidFill>
                  <a:srgbClr val="FFFF00"/>
                </a:solidFill>
              </a:rPr>
              <a:t>Receiving </a:t>
            </a:r>
            <a:r>
              <a:rPr lang="en-GB" i="1" dirty="0">
                <a:solidFill>
                  <a:srgbClr val="FFFF00"/>
                </a:solidFill>
              </a:rPr>
              <a:t>Frequency: </a:t>
            </a:r>
            <a:r>
              <a:rPr lang="en-GB" i="1" dirty="0" smtClean="0">
                <a:solidFill>
                  <a:srgbClr val="FFFF00"/>
                </a:solidFill>
              </a:rPr>
              <a:t>1.2G/2.4G</a:t>
            </a:r>
          </a:p>
          <a:p>
            <a:r>
              <a:rPr lang="en-GB" i="1" dirty="0" smtClean="0">
                <a:solidFill>
                  <a:srgbClr val="FFFF00"/>
                </a:solidFill>
              </a:rPr>
              <a:t>Receiving </a:t>
            </a:r>
            <a:r>
              <a:rPr lang="en-GB" i="1" dirty="0">
                <a:solidFill>
                  <a:srgbClr val="FFFF00"/>
                </a:solidFill>
              </a:rPr>
              <a:t>Signal: Video, </a:t>
            </a:r>
            <a:r>
              <a:rPr lang="en-GB" i="1" dirty="0" smtClean="0">
                <a:solidFill>
                  <a:srgbClr val="FFFF00"/>
                </a:solidFill>
              </a:rPr>
              <a:t>Audio</a:t>
            </a:r>
          </a:p>
          <a:p>
            <a:r>
              <a:rPr lang="en-GB" i="1" dirty="0" smtClean="0">
                <a:solidFill>
                  <a:srgbClr val="FFFF00"/>
                </a:solidFill>
              </a:rPr>
              <a:t>Voltage</a:t>
            </a:r>
            <a:r>
              <a:rPr lang="en-GB" i="1" dirty="0">
                <a:solidFill>
                  <a:srgbClr val="FFFF00"/>
                </a:solidFill>
              </a:rPr>
              <a:t>: DC </a:t>
            </a:r>
            <a:r>
              <a:rPr lang="en-GB" i="1" dirty="0" smtClean="0">
                <a:solidFill>
                  <a:srgbClr val="FFFF00"/>
                </a:solidFill>
              </a:rPr>
              <a:t>12V</a:t>
            </a:r>
          </a:p>
          <a:p>
            <a:r>
              <a:rPr lang="en-GB" i="1" dirty="0" smtClean="0">
                <a:solidFill>
                  <a:srgbClr val="FFFF00"/>
                </a:solidFill>
              </a:rPr>
              <a:t>Current</a:t>
            </a:r>
            <a:r>
              <a:rPr lang="en-GB" i="1" dirty="0">
                <a:solidFill>
                  <a:srgbClr val="FFFF00"/>
                </a:solidFill>
              </a:rPr>
              <a:t>: 500mA</a:t>
            </a:r>
            <a:endParaRPr lang="en-US" i="1" dirty="0">
              <a:solidFill>
                <a:srgbClr val="FFFF00"/>
              </a:solidFill>
            </a:endParaRPr>
          </a:p>
        </p:txBody>
      </p:sp>
      <p:sp>
        <p:nvSpPr>
          <p:cNvPr id="5" name="Title 1"/>
          <p:cNvSpPr>
            <a:spLocks noGrp="1"/>
          </p:cNvSpPr>
          <p:nvPr>
            <p:ph type="title"/>
          </p:nvPr>
        </p:nvSpPr>
        <p:spPr>
          <a:xfrm>
            <a:off x="1598612" y="119958"/>
            <a:ext cx="9144001" cy="1371600"/>
          </a:xfrm>
        </p:spPr>
        <p:txBody>
          <a:bodyPr>
            <a:normAutofit/>
          </a:bodyPr>
          <a:lstStyle/>
          <a:p>
            <a:r>
              <a:rPr lang="en-US" b="1" i="1" dirty="0" smtClean="0">
                <a:solidFill>
                  <a:srgbClr val="00FF00"/>
                </a:solidFill>
              </a:rPr>
              <a:t>Technical Parameters of Receiving Unit</a:t>
            </a:r>
            <a:endParaRPr lang="en-US" b="1" i="1" dirty="0">
              <a:solidFill>
                <a:srgbClr val="00FF00"/>
              </a:solidFill>
            </a:endParaRPr>
          </a:p>
        </p:txBody>
      </p:sp>
    </p:spTree>
    <p:extLst>
      <p:ext uri="{BB962C8B-B14F-4D97-AF65-F5344CB8AC3E}">
        <p14:creationId xmlns:p14="http://schemas.microsoft.com/office/powerpoint/2010/main" xmlns="" val="14462014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1751012" y="1981200"/>
            <a:ext cx="9772649" cy="2286000"/>
          </a:xfrm>
          <a:prstGeom prst="rect">
            <a:avLst/>
          </a:prstGeom>
        </p:spPr>
        <p:txBody>
          <a:bodyPr>
            <a:normAutofit lnSpcReduction="10000"/>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n-GB" sz="5400" b="1" dirty="0" err="1" smtClean="0">
                <a:solidFill>
                  <a:srgbClr val="00FF00"/>
                </a:solidFill>
                <a:latin typeface="Adobe Fan Heiti Std B" panose="020B0700000000000000" pitchFamily="34" charset="-128"/>
                <a:ea typeface="Adobe Fan Heiti Std B" panose="020B0700000000000000" pitchFamily="34" charset="-128"/>
              </a:rPr>
              <a:t>WiFi</a:t>
            </a:r>
            <a:r>
              <a:rPr lang="en-GB" sz="5400" b="1" dirty="0" smtClean="0">
                <a:solidFill>
                  <a:srgbClr val="00FF00"/>
                </a:solidFill>
                <a:latin typeface="Adobe Fan Heiti Std B" panose="020B0700000000000000" pitchFamily="34" charset="-128"/>
                <a:ea typeface="Adobe Fan Heiti Std B" panose="020B0700000000000000" pitchFamily="34" charset="-128"/>
              </a:rPr>
              <a:t> Serial Module-</a:t>
            </a:r>
            <a:endParaRPr lang="en-US" sz="5400" dirty="0"/>
          </a:p>
          <a:p>
            <a:endParaRPr lang="en-GB" sz="5400" b="1" dirty="0" smtClean="0">
              <a:solidFill>
                <a:srgbClr val="00FF00"/>
              </a:solidFill>
              <a:latin typeface="Adobe Fan Heiti Std B" panose="020B0700000000000000" pitchFamily="34" charset="-128"/>
              <a:ea typeface="Adobe Fan Heiti Std B" panose="020B0700000000000000" pitchFamily="34" charset="-128"/>
            </a:endParaRPr>
          </a:p>
          <a:p>
            <a:r>
              <a:rPr lang="en-GB" sz="5400" b="1" dirty="0" smtClean="0">
                <a:solidFill>
                  <a:srgbClr val="00FF00"/>
                </a:solidFill>
                <a:latin typeface="Adobe Fan Heiti Std B" panose="020B0700000000000000" pitchFamily="34" charset="-128"/>
                <a:ea typeface="Adobe Fan Heiti Std B" panose="020B0700000000000000" pitchFamily="34" charset="-128"/>
              </a:rPr>
              <a:t>HILINK – RM04</a:t>
            </a:r>
            <a:endParaRPr lang="en-US" sz="5400" b="1" dirty="0">
              <a:solidFill>
                <a:srgbClr val="00FF00"/>
              </a:solidFill>
              <a:latin typeface="Adobe Fan Heiti Std B" panose="020B0700000000000000" pitchFamily="34" charset="-128"/>
              <a:ea typeface="Adobe Fan Heiti Std B" panose="020B0700000000000000" pitchFamily="34" charset="-128"/>
            </a:endParaRPr>
          </a:p>
        </p:txBody>
      </p:sp>
    </p:spTree>
    <p:extLst>
      <p:ext uri="{BB962C8B-B14F-4D97-AF65-F5344CB8AC3E}">
        <p14:creationId xmlns:p14="http://schemas.microsoft.com/office/powerpoint/2010/main" xmlns="" val="28277175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3899685639"/>
              </p:ext>
            </p:extLst>
          </p:nvPr>
        </p:nvGraphicFramePr>
        <p:xfrm>
          <a:off x="36510" y="0"/>
          <a:ext cx="12152315" cy="6922928"/>
        </p:xfrm>
        <a:graphic>
          <a:graphicData uri="http://schemas.openxmlformats.org/drawingml/2006/table">
            <a:tbl>
              <a:tblPr/>
              <a:tblGrid>
                <a:gridCol w="2430463"/>
                <a:gridCol w="2430463"/>
                <a:gridCol w="2430463"/>
                <a:gridCol w="2430463"/>
                <a:gridCol w="2430463"/>
              </a:tblGrid>
              <a:tr h="226419">
                <a:tc>
                  <a:txBody>
                    <a:bodyPr/>
                    <a:lstStyle/>
                    <a:p>
                      <a:pPr algn="ctr"/>
                      <a:r>
                        <a:rPr lang="en-US" sz="1350" dirty="0">
                          <a:solidFill>
                            <a:srgbClr val="FFFFFF"/>
                          </a:solidFill>
                          <a:effectLst/>
                          <a:latin typeface="Calibri" panose="020F0502020204030204" pitchFamily="34" charset="0"/>
                        </a:rPr>
                        <a:t>No. ▾</a:t>
                      </a:r>
                    </a:p>
                  </a:txBody>
                  <a:tcPr marL="23785" marR="23785" marT="11892" marB="1189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0000"/>
                    </a:solidFill>
                  </a:tcPr>
                </a:tc>
                <a:tc>
                  <a:txBody>
                    <a:bodyPr/>
                    <a:lstStyle/>
                    <a:p>
                      <a:pPr algn="ctr"/>
                      <a:r>
                        <a:rPr lang="en-US" sz="1350">
                          <a:solidFill>
                            <a:srgbClr val="FFFFFF"/>
                          </a:solidFill>
                          <a:effectLst/>
                          <a:latin typeface="Calibri" panose="020F0502020204030204" pitchFamily="34" charset="0"/>
                        </a:rPr>
                        <a:t>Function</a:t>
                      </a:r>
                    </a:p>
                  </a:txBody>
                  <a:tcPr marL="23785" marR="23785" marT="11892" marB="1189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0000"/>
                    </a:solidFill>
                  </a:tcPr>
                </a:tc>
                <a:tc>
                  <a:txBody>
                    <a:bodyPr/>
                    <a:lstStyle/>
                    <a:p>
                      <a:pPr algn="ctr"/>
                      <a:r>
                        <a:rPr lang="en-US" sz="1350">
                          <a:solidFill>
                            <a:srgbClr val="FFFFFF"/>
                          </a:solidFill>
                          <a:effectLst/>
                          <a:latin typeface="Calibri" panose="020F0502020204030204" pitchFamily="34" charset="0"/>
                        </a:rPr>
                        <a:t>RT5350 Pin</a:t>
                      </a:r>
                    </a:p>
                  </a:txBody>
                  <a:tcPr marL="23785" marR="23785" marT="11892" marB="1189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0000"/>
                    </a:solidFill>
                  </a:tcPr>
                </a:tc>
                <a:tc>
                  <a:txBody>
                    <a:bodyPr/>
                    <a:lstStyle/>
                    <a:p>
                      <a:pPr algn="ctr"/>
                      <a:r>
                        <a:rPr lang="en-US" sz="1350">
                          <a:solidFill>
                            <a:srgbClr val="FFFFFF"/>
                          </a:solidFill>
                          <a:effectLst/>
                          <a:latin typeface="Calibri" panose="020F0502020204030204" pitchFamily="34" charset="0"/>
                        </a:rPr>
                        <a:t>Direction</a:t>
                      </a:r>
                    </a:p>
                  </a:txBody>
                  <a:tcPr marL="23785" marR="23785" marT="11892" marB="1189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0000"/>
                    </a:solidFill>
                  </a:tcPr>
                </a:tc>
                <a:tc>
                  <a:txBody>
                    <a:bodyPr/>
                    <a:lstStyle/>
                    <a:p>
                      <a:pPr algn="ctr"/>
                      <a:r>
                        <a:rPr lang="en-US" sz="1350">
                          <a:solidFill>
                            <a:srgbClr val="FFFFFF"/>
                          </a:solidFill>
                          <a:effectLst/>
                          <a:latin typeface="Calibri" panose="020F0502020204030204" pitchFamily="34" charset="0"/>
                        </a:rPr>
                        <a:t>Explanation</a:t>
                      </a:r>
                    </a:p>
                  </a:txBody>
                  <a:tcPr marL="23785" marR="23785" marT="11892" marB="1189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0000"/>
                    </a:solidFill>
                  </a:tcPr>
                </a:tc>
              </a:tr>
              <a:tr h="226419">
                <a:tc>
                  <a:txBody>
                    <a:bodyPr/>
                    <a:lstStyle/>
                    <a:p>
                      <a:pPr algn="ctr"/>
                      <a:r>
                        <a:rPr lang="en-US" sz="1350">
                          <a:effectLst/>
                          <a:latin typeface="Calibri" panose="020F0502020204030204" pitchFamily="34" charset="0"/>
                        </a:rPr>
                        <a:t>1</a:t>
                      </a:r>
                    </a:p>
                  </a:txBody>
                  <a:tcPr marL="23785" marR="23785" marT="11892" marB="11892" anchor="ctr">
                    <a:lnL>
                      <a:noFill/>
                    </a:lnL>
                    <a:lnR>
                      <a:noFill/>
                    </a:lnR>
                    <a:lnT w="9525" cap="flat" cmpd="sng" algn="ctr">
                      <a:solidFill>
                        <a:srgbClr val="000000"/>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VDD5V</a:t>
                      </a:r>
                    </a:p>
                  </a:txBody>
                  <a:tcPr marL="23785" marR="23785" marT="11892" marB="11892" anchor="ctr">
                    <a:lnL>
                      <a:noFill/>
                    </a:lnL>
                    <a:lnR>
                      <a:noFill/>
                    </a:lnR>
                    <a:lnT w="9525" cap="flat" cmpd="sng" algn="ctr">
                      <a:solidFill>
                        <a:srgbClr val="000000"/>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a:t>
                      </a:r>
                    </a:p>
                  </a:txBody>
                  <a:tcPr marL="23785" marR="23785" marT="11892" marB="11892" anchor="ctr">
                    <a:lnL>
                      <a:noFill/>
                    </a:lnL>
                    <a:lnR>
                      <a:noFill/>
                    </a:lnR>
                    <a:lnT w="9525" cap="flat" cmpd="sng" algn="ctr">
                      <a:solidFill>
                        <a:srgbClr val="000000"/>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Power In</a:t>
                      </a:r>
                    </a:p>
                  </a:txBody>
                  <a:tcPr marL="23785" marR="23785" marT="11892" marB="11892" anchor="ctr">
                    <a:lnL>
                      <a:noFill/>
                    </a:lnL>
                    <a:lnR>
                      <a:noFill/>
                    </a:lnR>
                    <a:lnT w="9525" cap="flat" cmpd="sng" algn="ctr">
                      <a:solidFill>
                        <a:srgbClr val="000000"/>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5 Power input</a:t>
                      </a:r>
                    </a:p>
                  </a:txBody>
                  <a:tcPr marL="23785" marR="23785" marT="11892" marB="11892" anchor="ctr">
                    <a:lnL>
                      <a:noFill/>
                    </a:lnL>
                    <a:lnR>
                      <a:noFill/>
                    </a:lnR>
                    <a:lnT w="9525" cap="flat" cmpd="sng" algn="ctr">
                      <a:solidFill>
                        <a:srgbClr val="000000"/>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r>
              <a:tr h="226419">
                <a:tc>
                  <a:txBody>
                    <a:bodyPr/>
                    <a:lstStyle/>
                    <a:p>
                      <a:pPr algn="ctr"/>
                      <a:r>
                        <a:rPr lang="en-US" sz="1350" dirty="0">
                          <a:effectLst/>
                          <a:latin typeface="Calibri" panose="020F0502020204030204" pitchFamily="34" charset="0"/>
                        </a:rPr>
                        <a:t>2</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GND</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GND</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Power GND</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r>
              <a:tr h="226419">
                <a:tc>
                  <a:txBody>
                    <a:bodyPr/>
                    <a:lstStyle/>
                    <a:p>
                      <a:pPr algn="ctr"/>
                      <a:r>
                        <a:rPr lang="en-US" sz="1350">
                          <a:effectLst/>
                          <a:latin typeface="Calibri" panose="020F0502020204030204" pitchFamily="34" charset="0"/>
                        </a:rPr>
                        <a:t>3</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WLAN_LED</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WLAN_LED_N</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O</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WIFI LED</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r>
              <a:tr h="226419">
                <a:tc>
                  <a:txBody>
                    <a:bodyPr/>
                    <a:lstStyle/>
                    <a:p>
                      <a:pPr algn="ctr"/>
                      <a:r>
                        <a:rPr lang="en-US" sz="1350">
                          <a:effectLst/>
                          <a:latin typeface="Calibri" panose="020F0502020204030204" pitchFamily="34" charset="0"/>
                        </a:rPr>
                        <a:t>4</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3.3V</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Power Out</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3.3V power output</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r>
              <a:tr h="226419">
                <a:tc>
                  <a:txBody>
                    <a:bodyPr/>
                    <a:lstStyle/>
                    <a:p>
                      <a:pPr algn="ctr"/>
                      <a:r>
                        <a:rPr lang="en-US" sz="1350" dirty="0">
                          <a:effectLst/>
                          <a:latin typeface="Calibri" panose="020F0502020204030204" pitchFamily="34" charset="0"/>
                        </a:rPr>
                        <a:t>5</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LINK1</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EPHY_LED3_N</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I/O</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GB" sz="1350">
                          <a:effectLst/>
                          <a:latin typeface="Calibri" panose="020F0502020204030204" pitchFamily="34" charset="0"/>
                        </a:rPr>
                        <a:t>Net gape 1 LED indicte</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r>
              <a:tr h="226419">
                <a:tc>
                  <a:txBody>
                    <a:bodyPr/>
                    <a:lstStyle/>
                    <a:p>
                      <a:pPr algn="ctr"/>
                      <a:r>
                        <a:rPr lang="en-US" sz="1350">
                          <a:effectLst/>
                          <a:latin typeface="Calibri" panose="020F0502020204030204" pitchFamily="34" charset="0"/>
                        </a:rPr>
                        <a:t>6</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USB_P</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UPHY0_PADP</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D</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USB signal D-</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r>
              <a:tr h="226419">
                <a:tc>
                  <a:txBody>
                    <a:bodyPr/>
                    <a:lstStyle/>
                    <a:p>
                      <a:pPr algn="ctr"/>
                      <a:r>
                        <a:rPr lang="en-US" sz="1350">
                          <a:effectLst/>
                          <a:latin typeface="Calibri" panose="020F0502020204030204" pitchFamily="34" charset="0"/>
                        </a:rPr>
                        <a:t>7</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USB_M</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UPHY0_PADM</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D</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USB signal D+</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r>
              <a:tr h="226419">
                <a:tc>
                  <a:txBody>
                    <a:bodyPr/>
                    <a:lstStyle/>
                    <a:p>
                      <a:pPr algn="ctr"/>
                      <a:r>
                        <a:rPr lang="en-US" sz="1350">
                          <a:effectLst/>
                          <a:latin typeface="Calibri" panose="020F0502020204030204" pitchFamily="34" charset="0"/>
                        </a:rPr>
                        <a:t>8</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I2S_SD</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I2C_SD</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I/O</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I2C DATA / GPIO1</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r>
              <a:tr h="226419">
                <a:tc>
                  <a:txBody>
                    <a:bodyPr/>
                    <a:lstStyle/>
                    <a:p>
                      <a:pPr algn="ctr"/>
                      <a:r>
                        <a:rPr lang="en-US" sz="1350">
                          <a:effectLst/>
                          <a:latin typeface="Calibri" panose="020F0502020204030204" pitchFamily="34" charset="0"/>
                        </a:rPr>
                        <a:t>9</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I2S_CLK</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I2C_SCLK</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I/O</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I2C CLK / GPIO2</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r>
              <a:tr h="226419">
                <a:tc>
                  <a:txBody>
                    <a:bodyPr/>
                    <a:lstStyle/>
                    <a:p>
                      <a:pPr algn="ctr"/>
                      <a:r>
                        <a:rPr lang="en-US" sz="1350">
                          <a:effectLst/>
                          <a:latin typeface="Calibri" panose="020F0502020204030204" pitchFamily="34" charset="0"/>
                        </a:rPr>
                        <a:t>10</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GIOP0</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GPIO0</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I/O</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Universal GPIO</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r>
              <a:tr h="226419">
                <a:tc>
                  <a:txBody>
                    <a:bodyPr/>
                    <a:lstStyle/>
                    <a:p>
                      <a:pPr algn="ctr"/>
                      <a:r>
                        <a:rPr lang="en-US" sz="1350">
                          <a:effectLst/>
                          <a:latin typeface="Calibri" panose="020F0502020204030204" pitchFamily="34" charset="0"/>
                        </a:rPr>
                        <a:t>11</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TXOP1</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EPHY_TXP_P3</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I/O</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nl-NL" sz="1350">
                          <a:effectLst/>
                          <a:latin typeface="Calibri" panose="020F0502020204030204" pitchFamily="34" charset="0"/>
                        </a:rPr>
                        <a:t>Net gape 1 TX-P, Pin 1</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r>
              <a:tr h="226419">
                <a:tc>
                  <a:txBody>
                    <a:bodyPr/>
                    <a:lstStyle/>
                    <a:p>
                      <a:pPr algn="ctr"/>
                      <a:r>
                        <a:rPr lang="en-US" sz="1350">
                          <a:effectLst/>
                          <a:latin typeface="Calibri" panose="020F0502020204030204" pitchFamily="34" charset="0"/>
                        </a:rPr>
                        <a:t>12</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TXON1</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EPHY_TXN_P3</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I/O</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nl-NL" sz="1350">
                          <a:effectLst/>
                          <a:latin typeface="Calibri" panose="020F0502020204030204" pitchFamily="34" charset="0"/>
                        </a:rPr>
                        <a:t>Net gape 1 TX-N, Pin 2</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r>
              <a:tr h="226419">
                <a:tc>
                  <a:txBody>
                    <a:bodyPr/>
                    <a:lstStyle/>
                    <a:p>
                      <a:pPr algn="ctr"/>
                      <a:r>
                        <a:rPr lang="en-US" sz="1350">
                          <a:effectLst/>
                          <a:latin typeface="Calibri" panose="020F0502020204030204" pitchFamily="34" charset="0"/>
                        </a:rPr>
                        <a:t>13</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RXIP2</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EPHY_RXP_P4</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I/O</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nl-NL" sz="1350">
                          <a:effectLst/>
                          <a:latin typeface="Calibri" panose="020F0502020204030204" pitchFamily="34" charset="0"/>
                        </a:rPr>
                        <a:t>Net gape 2 RX-P, Pin 3</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r>
              <a:tr h="226419">
                <a:tc>
                  <a:txBody>
                    <a:bodyPr/>
                    <a:lstStyle/>
                    <a:p>
                      <a:pPr algn="ctr"/>
                      <a:r>
                        <a:rPr lang="en-US" sz="1350">
                          <a:effectLst/>
                          <a:latin typeface="Calibri" panose="020F0502020204030204" pitchFamily="34" charset="0"/>
                        </a:rPr>
                        <a:t>14</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RXIN2</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EPHY_RXN_P4</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I/O</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nl-NL" sz="1350">
                          <a:effectLst/>
                          <a:latin typeface="Calibri" panose="020F0502020204030204" pitchFamily="34" charset="0"/>
                        </a:rPr>
                        <a:t>Net gape 2 RX-N, Pin 6</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r>
              <a:tr h="226419">
                <a:tc>
                  <a:txBody>
                    <a:bodyPr/>
                    <a:lstStyle/>
                    <a:p>
                      <a:pPr algn="ctr"/>
                      <a:r>
                        <a:rPr lang="en-US" sz="1350">
                          <a:effectLst/>
                          <a:latin typeface="Calibri" panose="020F0502020204030204" pitchFamily="34" charset="0"/>
                        </a:rPr>
                        <a:t>15</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RXIN1</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EPHY_RXN_P3</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I/O</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nl-NL" sz="1350">
                          <a:effectLst/>
                          <a:latin typeface="Calibri" panose="020F0502020204030204" pitchFamily="34" charset="0"/>
                        </a:rPr>
                        <a:t>Net gape 1 RX-N, Pin 6</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r>
              <a:tr h="226419">
                <a:tc>
                  <a:txBody>
                    <a:bodyPr/>
                    <a:lstStyle/>
                    <a:p>
                      <a:pPr algn="ctr"/>
                      <a:r>
                        <a:rPr lang="en-US" sz="1350">
                          <a:effectLst/>
                          <a:latin typeface="Calibri" panose="020F0502020204030204" pitchFamily="34" charset="0"/>
                        </a:rPr>
                        <a:t>16</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RXIP1</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EPHY_RXP_P3</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I/O</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nl-NL" sz="1350">
                          <a:effectLst/>
                          <a:latin typeface="Calibri" panose="020F0502020204030204" pitchFamily="34" charset="0"/>
                        </a:rPr>
                        <a:t>Net gape 1 RX-P, Pin 3</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r>
              <a:tr h="226419">
                <a:tc>
                  <a:txBody>
                    <a:bodyPr/>
                    <a:lstStyle/>
                    <a:p>
                      <a:pPr algn="ctr"/>
                      <a:r>
                        <a:rPr lang="en-US" sz="1350">
                          <a:effectLst/>
                          <a:latin typeface="Calibri" panose="020F0502020204030204" pitchFamily="34" charset="0"/>
                        </a:rPr>
                        <a:t>17</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TXON2</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EPHY_TXN_P4</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I/O</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nl-NL" sz="1350">
                          <a:effectLst/>
                          <a:latin typeface="Calibri" panose="020F0502020204030204" pitchFamily="34" charset="0"/>
                        </a:rPr>
                        <a:t>Net gape 2 TX-N, Pin 2</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r>
              <a:tr h="226419">
                <a:tc>
                  <a:txBody>
                    <a:bodyPr/>
                    <a:lstStyle/>
                    <a:p>
                      <a:pPr algn="ctr"/>
                      <a:r>
                        <a:rPr lang="en-US" sz="1350">
                          <a:effectLst/>
                          <a:latin typeface="Calibri" panose="020F0502020204030204" pitchFamily="34" charset="0"/>
                        </a:rPr>
                        <a:t>18</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TXOP2</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EPHY_TXP_P4</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I/O</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nl-NL" sz="1350">
                          <a:effectLst/>
                          <a:latin typeface="Calibri" panose="020F0502020204030204" pitchFamily="34" charset="0"/>
                        </a:rPr>
                        <a:t>Net gape 2 TX-P, Pin 1</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r>
              <a:tr h="296207">
                <a:tc>
                  <a:txBody>
                    <a:bodyPr/>
                    <a:lstStyle/>
                    <a:p>
                      <a:pPr algn="ctr"/>
                      <a:r>
                        <a:rPr lang="en-US" sz="1350">
                          <a:effectLst/>
                          <a:latin typeface="Calibri" panose="020F0502020204030204" pitchFamily="34" charset="0"/>
                        </a:rPr>
                        <a:t>19</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RTS_N</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RTS_N</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I</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r"/>
                      <a:r>
                        <a:rPr lang="en-GB" sz="1350">
                          <a:effectLst/>
                          <a:latin typeface="Calibri" panose="020F0502020204030204" pitchFamily="34" charset="0"/>
                        </a:rPr>
                        <a:t>All function serial RTS / GPIO7</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r>
              <a:tr h="226419">
                <a:tc>
                  <a:txBody>
                    <a:bodyPr/>
                    <a:lstStyle/>
                    <a:p>
                      <a:pPr algn="ctr"/>
                      <a:r>
                        <a:rPr lang="en-US" sz="1350">
                          <a:effectLst/>
                          <a:latin typeface="Calibri" panose="020F0502020204030204" pitchFamily="34" charset="0"/>
                        </a:rPr>
                        <a:t>20</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UART_RX</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RXD2</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I</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Simple serial RX / GPIO16</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r>
              <a:tr h="226419">
                <a:tc>
                  <a:txBody>
                    <a:bodyPr/>
                    <a:lstStyle/>
                    <a:p>
                      <a:pPr algn="ctr"/>
                      <a:r>
                        <a:rPr lang="en-US" sz="1350">
                          <a:effectLst/>
                          <a:latin typeface="Calibri" panose="020F0502020204030204" pitchFamily="34" charset="0"/>
                        </a:rPr>
                        <a:t>21</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UART_TX</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TXD2</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O</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r"/>
                      <a:r>
                        <a:rPr lang="en-US" sz="1350">
                          <a:effectLst/>
                          <a:latin typeface="Calibri" panose="020F0502020204030204" pitchFamily="34" charset="0"/>
                        </a:rPr>
                        <a:t>Simple serial TX / GPIO15</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r>
              <a:tr h="296207">
                <a:tc>
                  <a:txBody>
                    <a:bodyPr/>
                    <a:lstStyle/>
                    <a:p>
                      <a:pPr algn="ctr"/>
                      <a:r>
                        <a:rPr lang="en-US" sz="1350">
                          <a:effectLst/>
                          <a:latin typeface="Calibri" panose="020F0502020204030204" pitchFamily="34" charset="0"/>
                        </a:rPr>
                        <a:t>22</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RXD</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RXD</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I</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GB" sz="1350">
                          <a:effectLst/>
                          <a:latin typeface="Calibri" panose="020F0502020204030204" pitchFamily="34" charset="0"/>
                        </a:rPr>
                        <a:t>All function serial RX / GPIO10</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r>
              <a:tr h="226419">
                <a:tc>
                  <a:txBody>
                    <a:bodyPr/>
                    <a:lstStyle/>
                    <a:p>
                      <a:pPr algn="ctr"/>
                      <a:r>
                        <a:rPr lang="en-US" sz="1350">
                          <a:effectLst/>
                          <a:latin typeface="Calibri" panose="020F0502020204030204" pitchFamily="34" charset="0"/>
                        </a:rPr>
                        <a:t>23</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LINK2</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EPHY_LED4_N</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I/O</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Net gape 2 LED I/O indicte</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r>
              <a:tr h="296207">
                <a:tc>
                  <a:txBody>
                    <a:bodyPr/>
                    <a:lstStyle/>
                    <a:p>
                      <a:pPr algn="ctr"/>
                      <a:r>
                        <a:rPr lang="en-US" sz="1350">
                          <a:effectLst/>
                          <a:latin typeface="Calibri" panose="020F0502020204030204" pitchFamily="34" charset="0"/>
                        </a:rPr>
                        <a:t>24</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CTS_N</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CTS_N</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O</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r"/>
                      <a:r>
                        <a:rPr lang="en-GB" sz="1350" dirty="0">
                          <a:effectLst/>
                          <a:latin typeface="Calibri" panose="020F0502020204030204" pitchFamily="34" charset="0"/>
                        </a:rPr>
                        <a:t>All function serial CTS / GPIO9</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r>
              <a:tr h="226419">
                <a:tc>
                  <a:txBody>
                    <a:bodyPr/>
                    <a:lstStyle/>
                    <a:p>
                      <a:pPr algn="ctr"/>
                      <a:r>
                        <a:rPr lang="en-US" sz="1350">
                          <a:effectLst/>
                          <a:latin typeface="Calibri" panose="020F0502020204030204" pitchFamily="34" charset="0"/>
                        </a:rPr>
                        <a:t>25</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RIN</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RIN</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I</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GPIO14</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r>
              <a:tr h="296207">
                <a:tc>
                  <a:txBody>
                    <a:bodyPr/>
                    <a:lstStyle/>
                    <a:p>
                      <a:pPr algn="ctr"/>
                      <a:r>
                        <a:rPr lang="en-US" sz="1350">
                          <a:effectLst/>
                          <a:latin typeface="Calibri" panose="020F0502020204030204" pitchFamily="34" charset="0"/>
                        </a:rPr>
                        <a:t>26</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TXD</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TXD</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O</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GB" sz="1350" dirty="0">
                          <a:effectLst/>
                          <a:latin typeface="Calibri" panose="020F0502020204030204" pitchFamily="34" charset="0"/>
                        </a:rPr>
                        <a:t>All function serial TX / GPIO8</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r>
              <a:tr h="226419">
                <a:tc>
                  <a:txBody>
                    <a:bodyPr/>
                    <a:lstStyle/>
                    <a:p>
                      <a:pPr algn="ctr"/>
                      <a:r>
                        <a:rPr lang="en-US" sz="1350">
                          <a:effectLst/>
                          <a:latin typeface="Calibri" panose="020F0502020204030204" pitchFamily="34" charset="0"/>
                        </a:rPr>
                        <a:t>27</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1.8V</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Power Out</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Net gape 1.8V output</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r>
              <a:tr h="226419">
                <a:tc>
                  <a:txBody>
                    <a:bodyPr/>
                    <a:lstStyle/>
                    <a:p>
                      <a:pPr algn="ctr"/>
                      <a:r>
                        <a:rPr lang="en-US" sz="1350">
                          <a:effectLst/>
                          <a:latin typeface="Calibri" panose="020F0502020204030204" pitchFamily="34" charset="0"/>
                        </a:rPr>
                        <a:t>28</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VDD5V</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a:effectLst/>
                          <a:latin typeface="Calibri" panose="020F0502020204030204" pitchFamily="34" charset="0"/>
                        </a:rPr>
                        <a:t>Power In</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pPr algn="ctr"/>
                      <a:r>
                        <a:rPr lang="en-US" sz="1350" dirty="0">
                          <a:effectLst/>
                          <a:latin typeface="Calibri" panose="020F0502020204030204" pitchFamily="34" charset="0"/>
                        </a:rPr>
                        <a:t>5V input</a:t>
                      </a:r>
                    </a:p>
                  </a:txBody>
                  <a:tcPr marL="23785" marR="23785" marT="11892" marB="11892" anchor="ctr">
                    <a:lnL>
                      <a:noFill/>
                    </a:lnL>
                    <a:lnR>
                      <a:noFill/>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9228234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3325099981"/>
              </p:ext>
            </p:extLst>
          </p:nvPr>
        </p:nvGraphicFramePr>
        <p:xfrm>
          <a:off x="36512" y="38100"/>
          <a:ext cx="5448300" cy="6339840"/>
        </p:xfrm>
        <a:graphic>
          <a:graphicData uri="http://schemas.openxmlformats.org/drawingml/2006/table">
            <a:tbl>
              <a:tblPr/>
              <a:tblGrid>
                <a:gridCol w="2200862"/>
                <a:gridCol w="3247438"/>
              </a:tblGrid>
              <a:tr h="320842">
                <a:tc rowSpan="2">
                  <a:txBody>
                    <a:bodyPr/>
                    <a:lstStyle/>
                    <a:p>
                      <a:pPr algn="l"/>
                      <a:r>
                        <a:rPr lang="en-US" sz="1600" dirty="0">
                          <a:solidFill>
                            <a:srgbClr val="FFFF00"/>
                          </a:solidFill>
                          <a:effectLst/>
                          <a:latin typeface="Calibri" panose="020F0502020204030204" pitchFamily="34" charset="0"/>
                        </a:rPr>
                        <a:t>Network standard</a:t>
                      </a:r>
                    </a:p>
                  </a:txBody>
                  <a:tcPr marL="0" marR="0" marT="0" marB="0" anchor="ctr">
                    <a:lnL>
                      <a:noFill/>
                    </a:lnL>
                    <a:lnR>
                      <a:noFill/>
                    </a:lnR>
                    <a:lnT>
                      <a:noFill/>
                    </a:lnT>
                    <a:lnB>
                      <a:noFill/>
                    </a:lnB>
                  </a:tcPr>
                </a:tc>
                <a:tc>
                  <a:txBody>
                    <a:bodyPr/>
                    <a:lstStyle/>
                    <a:p>
                      <a:pPr algn="l"/>
                      <a:r>
                        <a:rPr lang="en-US" sz="1600" dirty="0" err="1">
                          <a:solidFill>
                            <a:srgbClr val="FFFF00"/>
                          </a:solidFill>
                          <a:effectLst/>
                          <a:latin typeface="Calibri" panose="020F0502020204030204" pitchFamily="34" charset="0"/>
                        </a:rPr>
                        <a:t>wireless：IEEE</a:t>
                      </a:r>
                      <a:r>
                        <a:rPr lang="en-US" sz="1600" dirty="0">
                          <a:solidFill>
                            <a:srgbClr val="FFFF00"/>
                          </a:solidFill>
                          <a:effectLst/>
                          <a:latin typeface="Calibri" panose="020F0502020204030204" pitchFamily="34" charset="0"/>
                        </a:rPr>
                        <a:t> 802.11n、IEEE 802.11g、IEEE 802.11b</a:t>
                      </a:r>
                    </a:p>
                  </a:txBody>
                  <a:tcPr marL="0" marR="0" marT="0" marB="0" anchor="ctr">
                    <a:lnL>
                      <a:noFill/>
                    </a:lnL>
                    <a:lnR>
                      <a:noFill/>
                    </a:lnR>
                    <a:lnT>
                      <a:noFill/>
                    </a:lnT>
                    <a:lnB>
                      <a:noFill/>
                    </a:lnB>
                  </a:tcPr>
                </a:tc>
              </a:tr>
              <a:tr h="160421">
                <a:tc vMerge="1">
                  <a:txBody>
                    <a:bodyPr/>
                    <a:lstStyle/>
                    <a:p>
                      <a:endParaRPr lang="en-US"/>
                    </a:p>
                  </a:txBody>
                  <a:tcPr/>
                </a:tc>
                <a:tc>
                  <a:txBody>
                    <a:bodyPr/>
                    <a:lstStyle/>
                    <a:p>
                      <a:pPr algn="l"/>
                      <a:r>
                        <a:rPr lang="en-US" sz="1600" dirty="0" err="1">
                          <a:solidFill>
                            <a:srgbClr val="FFFF00"/>
                          </a:solidFill>
                          <a:effectLst/>
                          <a:latin typeface="Calibri" panose="020F0502020204030204" pitchFamily="34" charset="0"/>
                        </a:rPr>
                        <a:t>wired：IEEE</a:t>
                      </a:r>
                      <a:r>
                        <a:rPr lang="en-US" sz="1600" dirty="0">
                          <a:solidFill>
                            <a:srgbClr val="FFFF00"/>
                          </a:solidFill>
                          <a:effectLst/>
                          <a:latin typeface="Calibri" panose="020F0502020204030204" pitchFamily="34" charset="0"/>
                        </a:rPr>
                        <a:t> 802.3、IEEE 802.3u</a:t>
                      </a:r>
                    </a:p>
                  </a:txBody>
                  <a:tcPr marL="0" marR="0" marT="0" marB="0" anchor="ctr">
                    <a:lnL>
                      <a:noFill/>
                    </a:lnL>
                    <a:lnR>
                      <a:noFill/>
                    </a:lnR>
                    <a:lnT>
                      <a:noFill/>
                    </a:lnT>
                    <a:lnB>
                      <a:noFill/>
                    </a:lnB>
                  </a:tcPr>
                </a:tc>
              </a:tr>
              <a:tr h="481263">
                <a:tc>
                  <a:txBody>
                    <a:bodyPr/>
                    <a:lstStyle/>
                    <a:p>
                      <a:pPr algn="l"/>
                      <a:r>
                        <a:rPr lang="en-US" sz="1600">
                          <a:solidFill>
                            <a:srgbClr val="FFFF00"/>
                          </a:solidFill>
                          <a:effectLst/>
                          <a:latin typeface="Calibri" panose="020F0502020204030204" pitchFamily="34" charset="0"/>
                        </a:rPr>
                        <a:t>Wireless transmission rate</a:t>
                      </a:r>
                    </a:p>
                  </a:txBody>
                  <a:tcPr marL="0" marR="0" marT="0" marB="0" anchor="ctr">
                    <a:lnL>
                      <a:noFill/>
                    </a:lnL>
                    <a:lnR>
                      <a:noFill/>
                    </a:lnR>
                    <a:lnT>
                      <a:noFill/>
                    </a:lnT>
                    <a:lnB>
                      <a:noFill/>
                    </a:lnB>
                  </a:tcPr>
                </a:tc>
                <a:tc>
                  <a:txBody>
                    <a:bodyPr/>
                    <a:lstStyle/>
                    <a:p>
                      <a:pPr algn="l"/>
                      <a:r>
                        <a:rPr lang="en-GB" sz="1600" dirty="0">
                          <a:solidFill>
                            <a:srgbClr val="FFFF00"/>
                          </a:solidFill>
                          <a:effectLst/>
                          <a:latin typeface="Calibri" panose="020F0502020204030204" pitchFamily="34" charset="0"/>
                        </a:rPr>
                        <a:t>11n: maximum up to 150Mbps</a:t>
                      </a:r>
                      <a:br>
                        <a:rPr lang="en-GB" sz="1600" dirty="0">
                          <a:solidFill>
                            <a:srgbClr val="FFFF00"/>
                          </a:solidFill>
                          <a:effectLst/>
                          <a:latin typeface="Calibri" panose="020F0502020204030204" pitchFamily="34" charset="0"/>
                        </a:rPr>
                      </a:br>
                      <a:r>
                        <a:rPr lang="en-GB" sz="1600" dirty="0">
                          <a:solidFill>
                            <a:srgbClr val="FFFF00"/>
                          </a:solidFill>
                          <a:effectLst/>
                          <a:latin typeface="Calibri" panose="020F0502020204030204" pitchFamily="34" charset="0"/>
                        </a:rPr>
                        <a:t>11g: maximum up to 54Mbps</a:t>
                      </a:r>
                      <a:br>
                        <a:rPr lang="en-GB" sz="1600" dirty="0">
                          <a:solidFill>
                            <a:srgbClr val="FFFF00"/>
                          </a:solidFill>
                          <a:effectLst/>
                          <a:latin typeface="Calibri" panose="020F0502020204030204" pitchFamily="34" charset="0"/>
                        </a:rPr>
                      </a:br>
                      <a:r>
                        <a:rPr lang="en-GB" sz="1600" dirty="0">
                          <a:solidFill>
                            <a:srgbClr val="FFFF00"/>
                          </a:solidFill>
                          <a:effectLst/>
                          <a:latin typeface="Calibri" panose="020F0502020204030204" pitchFamily="34" charset="0"/>
                        </a:rPr>
                        <a:t>11b: maximum up to 11Mbps</a:t>
                      </a:r>
                    </a:p>
                  </a:txBody>
                  <a:tcPr marL="0" marR="0" marT="0" marB="0" anchor="ctr">
                    <a:lnL>
                      <a:noFill/>
                    </a:lnL>
                    <a:lnR>
                      <a:noFill/>
                    </a:lnR>
                    <a:lnT>
                      <a:noFill/>
                    </a:lnT>
                    <a:lnB>
                      <a:noFill/>
                    </a:lnB>
                  </a:tcPr>
                </a:tc>
              </a:tr>
              <a:tr h="160421">
                <a:tc>
                  <a:txBody>
                    <a:bodyPr/>
                    <a:lstStyle/>
                    <a:p>
                      <a:pPr algn="l"/>
                      <a:r>
                        <a:rPr lang="en-US" sz="1600">
                          <a:solidFill>
                            <a:srgbClr val="FFFF00"/>
                          </a:solidFill>
                          <a:effectLst/>
                          <a:latin typeface="Calibri" panose="020F0502020204030204" pitchFamily="34" charset="0"/>
                        </a:rPr>
                        <a:t>Tracks number</a:t>
                      </a:r>
                    </a:p>
                  </a:txBody>
                  <a:tcPr marL="0" marR="0" marT="0" marB="0" anchor="ctr">
                    <a:lnL>
                      <a:noFill/>
                    </a:lnL>
                    <a:lnR>
                      <a:noFill/>
                    </a:lnR>
                    <a:lnT>
                      <a:noFill/>
                    </a:lnT>
                    <a:lnB>
                      <a:noFill/>
                    </a:lnB>
                  </a:tcPr>
                </a:tc>
                <a:tc>
                  <a:txBody>
                    <a:bodyPr/>
                    <a:lstStyle/>
                    <a:p>
                      <a:pPr algn="l"/>
                      <a:r>
                        <a:rPr lang="en-US" sz="1600" dirty="0">
                          <a:solidFill>
                            <a:srgbClr val="FFFF00"/>
                          </a:solidFill>
                          <a:effectLst/>
                          <a:latin typeface="Calibri" panose="020F0502020204030204" pitchFamily="34" charset="0"/>
                        </a:rPr>
                        <a:t>1-14</a:t>
                      </a:r>
                    </a:p>
                  </a:txBody>
                  <a:tcPr marL="0" marR="0" marT="0" marB="0" anchor="ctr">
                    <a:lnL>
                      <a:noFill/>
                    </a:lnL>
                    <a:lnR>
                      <a:noFill/>
                    </a:lnR>
                    <a:lnT>
                      <a:noFill/>
                    </a:lnT>
                    <a:lnB>
                      <a:noFill/>
                    </a:lnB>
                  </a:tcPr>
                </a:tc>
              </a:tr>
              <a:tr h="160421">
                <a:tc>
                  <a:txBody>
                    <a:bodyPr/>
                    <a:lstStyle/>
                    <a:p>
                      <a:pPr algn="l"/>
                      <a:r>
                        <a:rPr lang="en-US" sz="1600">
                          <a:solidFill>
                            <a:srgbClr val="FFFF00"/>
                          </a:solidFill>
                          <a:effectLst/>
                          <a:latin typeface="Calibri" panose="020F0502020204030204" pitchFamily="34" charset="0"/>
                        </a:rPr>
                        <a:t>Frequency range</a:t>
                      </a:r>
                    </a:p>
                  </a:txBody>
                  <a:tcPr marL="0" marR="0" marT="0" marB="0" anchor="ctr">
                    <a:lnL>
                      <a:noFill/>
                    </a:lnL>
                    <a:lnR>
                      <a:noFill/>
                    </a:lnR>
                    <a:lnT>
                      <a:noFill/>
                    </a:lnT>
                    <a:lnB>
                      <a:noFill/>
                    </a:lnB>
                  </a:tcPr>
                </a:tc>
                <a:tc>
                  <a:txBody>
                    <a:bodyPr/>
                    <a:lstStyle/>
                    <a:p>
                      <a:pPr algn="l"/>
                      <a:r>
                        <a:rPr lang="en-US" sz="1600" dirty="0">
                          <a:solidFill>
                            <a:srgbClr val="FFFF00"/>
                          </a:solidFill>
                          <a:effectLst/>
                          <a:latin typeface="Calibri" panose="020F0502020204030204" pitchFamily="34" charset="0"/>
                        </a:rPr>
                        <a:t>2.4-2.4835G</a:t>
                      </a:r>
                    </a:p>
                  </a:txBody>
                  <a:tcPr marL="0" marR="0" marT="0" marB="0" anchor="ctr">
                    <a:lnL>
                      <a:noFill/>
                    </a:lnL>
                    <a:lnR>
                      <a:noFill/>
                    </a:lnR>
                    <a:lnT>
                      <a:noFill/>
                    </a:lnT>
                    <a:lnB>
                      <a:noFill/>
                    </a:lnB>
                  </a:tcPr>
                </a:tc>
              </a:tr>
              <a:tr h="160421">
                <a:tc>
                  <a:txBody>
                    <a:bodyPr/>
                    <a:lstStyle/>
                    <a:p>
                      <a:pPr algn="l"/>
                      <a:r>
                        <a:rPr lang="en-US" sz="1600">
                          <a:solidFill>
                            <a:srgbClr val="FFFF00"/>
                          </a:solidFill>
                          <a:effectLst/>
                          <a:latin typeface="Calibri" panose="020F0502020204030204" pitchFamily="34" charset="0"/>
                        </a:rPr>
                        <a:t>Emission power</a:t>
                      </a:r>
                    </a:p>
                  </a:txBody>
                  <a:tcPr marL="0" marR="0" marT="0" marB="0" anchor="ctr">
                    <a:lnL>
                      <a:noFill/>
                    </a:lnL>
                    <a:lnR>
                      <a:noFill/>
                    </a:lnR>
                    <a:lnT>
                      <a:noFill/>
                    </a:lnT>
                    <a:lnB>
                      <a:noFill/>
                    </a:lnB>
                  </a:tcPr>
                </a:tc>
                <a:tc>
                  <a:txBody>
                    <a:bodyPr/>
                    <a:lstStyle/>
                    <a:p>
                      <a:pPr algn="l"/>
                      <a:r>
                        <a:rPr lang="en-US" sz="1600">
                          <a:solidFill>
                            <a:srgbClr val="FFFF00"/>
                          </a:solidFill>
                          <a:effectLst/>
                          <a:latin typeface="Calibri" panose="020F0502020204030204" pitchFamily="34" charset="0"/>
                        </a:rPr>
                        <a:t>12-15DBM</a:t>
                      </a:r>
                    </a:p>
                  </a:txBody>
                  <a:tcPr marL="0" marR="0" marT="0" marB="0" anchor="ctr">
                    <a:lnL>
                      <a:noFill/>
                    </a:lnL>
                    <a:lnR>
                      <a:noFill/>
                    </a:lnR>
                    <a:lnT>
                      <a:noFill/>
                    </a:lnT>
                    <a:lnB>
                      <a:noFill/>
                    </a:lnB>
                  </a:tcPr>
                </a:tc>
              </a:tr>
              <a:tr h="320842">
                <a:tc>
                  <a:txBody>
                    <a:bodyPr/>
                    <a:lstStyle/>
                    <a:p>
                      <a:pPr algn="l"/>
                      <a:r>
                        <a:rPr lang="en-US" sz="1600" dirty="0">
                          <a:solidFill>
                            <a:srgbClr val="FFFF00"/>
                          </a:solidFill>
                          <a:effectLst/>
                          <a:latin typeface="Calibri" panose="020F0502020204030204" pitchFamily="34" charset="0"/>
                        </a:rPr>
                        <a:t>Interface</a:t>
                      </a:r>
                    </a:p>
                  </a:txBody>
                  <a:tcPr marL="0" marR="0" marT="0" marB="0" anchor="ctr">
                    <a:lnL>
                      <a:noFill/>
                    </a:lnL>
                    <a:lnR>
                      <a:noFill/>
                    </a:lnR>
                    <a:lnT>
                      <a:noFill/>
                    </a:lnT>
                    <a:lnB>
                      <a:noFill/>
                    </a:lnB>
                  </a:tcPr>
                </a:tc>
                <a:tc>
                  <a:txBody>
                    <a:bodyPr/>
                    <a:lstStyle/>
                    <a:p>
                      <a:pPr algn="l"/>
                      <a:r>
                        <a:rPr lang="en-US" altLang="ja-JP" sz="1600" dirty="0">
                          <a:solidFill>
                            <a:srgbClr val="FFFF00"/>
                          </a:solidFill>
                          <a:effectLst/>
                          <a:latin typeface="Calibri" panose="020F0502020204030204" pitchFamily="34" charset="0"/>
                        </a:rPr>
                        <a:t>1</a:t>
                      </a:r>
                      <a:r>
                        <a:rPr lang="ja-JP" altLang="en-US" sz="1600" dirty="0">
                          <a:solidFill>
                            <a:srgbClr val="FFFF00"/>
                          </a:solidFill>
                          <a:effectLst/>
                          <a:latin typeface="Calibri" panose="020F0502020204030204" pitchFamily="34" charset="0"/>
                        </a:rPr>
                        <a:t>个</a:t>
                      </a:r>
                      <a:r>
                        <a:rPr lang="en-US" altLang="ja-JP" sz="1600" dirty="0">
                          <a:solidFill>
                            <a:srgbClr val="FFFF00"/>
                          </a:solidFill>
                          <a:effectLst/>
                          <a:latin typeface="Calibri" panose="020F0502020204030204" pitchFamily="34" charset="0"/>
                        </a:rPr>
                        <a:t>10/100</a:t>
                      </a:r>
                      <a:r>
                        <a:rPr lang="en-US" sz="1600" dirty="0">
                          <a:solidFill>
                            <a:srgbClr val="FFFF00"/>
                          </a:solidFill>
                          <a:effectLst/>
                          <a:latin typeface="Calibri" panose="020F0502020204030204" pitchFamily="34" charset="0"/>
                        </a:rPr>
                        <a:t>Mbps LAN/WAN multiplex </a:t>
                      </a:r>
                      <a:r>
                        <a:rPr lang="en-US" sz="1600" dirty="0" err="1">
                          <a:solidFill>
                            <a:srgbClr val="FFFF00"/>
                          </a:solidFill>
                          <a:effectLst/>
                          <a:latin typeface="Calibri" panose="020F0502020204030204" pitchFamily="34" charset="0"/>
                        </a:rPr>
                        <a:t>interface、interface</a:t>
                      </a:r>
                      <a:endParaRPr lang="en-US" sz="1600" dirty="0">
                        <a:solidFill>
                          <a:srgbClr val="FFFF00"/>
                        </a:solidFill>
                        <a:effectLst/>
                        <a:latin typeface="Calibri" panose="020F0502020204030204" pitchFamily="34" charset="0"/>
                      </a:endParaRPr>
                    </a:p>
                  </a:txBody>
                  <a:tcPr marL="0" marR="0" marT="0" marB="0" anchor="ctr">
                    <a:lnL>
                      <a:noFill/>
                    </a:lnL>
                    <a:lnR>
                      <a:noFill/>
                    </a:lnR>
                    <a:lnT>
                      <a:noFill/>
                    </a:lnT>
                    <a:lnB>
                      <a:noFill/>
                    </a:lnB>
                  </a:tcPr>
                </a:tc>
              </a:tr>
              <a:tr h="160421">
                <a:tc gridSpan="2">
                  <a:txBody>
                    <a:bodyPr/>
                    <a:lstStyle/>
                    <a:p>
                      <a:pPr algn="l"/>
                      <a:r>
                        <a:rPr lang="en-US" sz="1600" b="1">
                          <a:solidFill>
                            <a:srgbClr val="FFFF00"/>
                          </a:solidFill>
                          <a:effectLst/>
                          <a:latin typeface="Calibri" panose="020F0502020204030204" pitchFamily="34" charset="0"/>
                        </a:rPr>
                        <a:t>Antenna</a:t>
                      </a:r>
                      <a:endParaRPr lang="en-US" sz="1600">
                        <a:solidFill>
                          <a:srgbClr val="FFFF00"/>
                        </a:solidFill>
                        <a:effectLst/>
                        <a:latin typeface="Calibri" panose="020F0502020204030204" pitchFamily="34" charset="0"/>
                      </a:endParaRPr>
                    </a:p>
                  </a:txBody>
                  <a:tcPr marL="0" marR="0" marT="0" marB="0" anchor="ctr">
                    <a:lnL>
                      <a:noFill/>
                    </a:lnL>
                    <a:lnR>
                      <a:noFill/>
                    </a:lnR>
                    <a:lnT>
                      <a:noFill/>
                    </a:lnT>
                    <a:lnB>
                      <a:noFill/>
                    </a:lnB>
                  </a:tcPr>
                </a:tc>
                <a:tc hMerge="1">
                  <a:txBody>
                    <a:bodyPr/>
                    <a:lstStyle/>
                    <a:p>
                      <a:endParaRPr lang="en-US"/>
                    </a:p>
                  </a:txBody>
                  <a:tcPr/>
                </a:tc>
              </a:tr>
              <a:tr h="320842">
                <a:tc>
                  <a:txBody>
                    <a:bodyPr/>
                    <a:lstStyle/>
                    <a:p>
                      <a:pPr algn="l"/>
                      <a:r>
                        <a:rPr lang="en-US" sz="1600">
                          <a:solidFill>
                            <a:srgbClr val="FFFF00"/>
                          </a:solidFill>
                          <a:effectLst/>
                          <a:latin typeface="Calibri" panose="020F0502020204030204" pitchFamily="34" charset="0"/>
                        </a:rPr>
                        <a:t>Antenna type</a:t>
                      </a:r>
                    </a:p>
                  </a:txBody>
                  <a:tcPr marL="0" marR="0" marT="0" marB="0" anchor="ctr">
                    <a:lnL>
                      <a:noFill/>
                    </a:lnL>
                    <a:lnR>
                      <a:noFill/>
                    </a:lnR>
                    <a:lnT>
                      <a:noFill/>
                    </a:lnT>
                    <a:lnB>
                      <a:noFill/>
                    </a:lnB>
                  </a:tcPr>
                </a:tc>
                <a:tc>
                  <a:txBody>
                    <a:bodyPr/>
                    <a:lstStyle/>
                    <a:p>
                      <a:r>
                        <a:rPr lang="en-US" sz="1600" dirty="0">
                          <a:solidFill>
                            <a:srgbClr val="FFFF00"/>
                          </a:solidFill>
                          <a:effectLst/>
                          <a:latin typeface="Calibri" panose="020F0502020204030204" pitchFamily="34" charset="0"/>
                        </a:rPr>
                        <a:t>Onboard antenna / External Antenna</a:t>
                      </a:r>
                    </a:p>
                    <a:p>
                      <a:pPr algn="l"/>
                      <a:r>
                        <a:rPr lang="en-US" sz="1600" dirty="0">
                          <a:solidFill>
                            <a:srgbClr val="FFFF00"/>
                          </a:solidFill>
                          <a:effectLst/>
                          <a:latin typeface="Calibri" panose="020F0502020204030204" pitchFamily="34" charset="0"/>
                        </a:rPr>
                        <a:t> </a:t>
                      </a:r>
                    </a:p>
                  </a:txBody>
                  <a:tcPr marL="0" marR="0" marT="0" marB="0" anchor="ctr">
                    <a:lnL>
                      <a:noFill/>
                    </a:lnL>
                    <a:lnR>
                      <a:noFill/>
                    </a:lnR>
                    <a:lnT>
                      <a:noFill/>
                    </a:lnT>
                    <a:lnB>
                      <a:noFill/>
                    </a:lnB>
                  </a:tcPr>
                </a:tc>
              </a:tr>
              <a:tr h="160421">
                <a:tc gridSpan="2">
                  <a:txBody>
                    <a:bodyPr/>
                    <a:lstStyle/>
                    <a:p>
                      <a:pPr algn="l"/>
                      <a:r>
                        <a:rPr lang="en-US" sz="1600" b="1">
                          <a:solidFill>
                            <a:srgbClr val="FFFF00"/>
                          </a:solidFill>
                          <a:effectLst/>
                          <a:latin typeface="Calibri" panose="020F0502020204030204" pitchFamily="34" charset="0"/>
                        </a:rPr>
                        <a:t>Functional Parameters</a:t>
                      </a:r>
                      <a:endParaRPr lang="en-US" sz="1600">
                        <a:solidFill>
                          <a:srgbClr val="FFFF00"/>
                        </a:solidFill>
                        <a:effectLst/>
                        <a:latin typeface="Calibri" panose="020F0502020204030204" pitchFamily="34" charset="0"/>
                      </a:endParaRPr>
                    </a:p>
                  </a:txBody>
                  <a:tcPr marL="0" marR="0" marT="0" marB="0" anchor="ctr">
                    <a:lnL>
                      <a:noFill/>
                    </a:lnL>
                    <a:lnR>
                      <a:noFill/>
                    </a:lnR>
                    <a:lnT>
                      <a:noFill/>
                    </a:lnT>
                    <a:lnB>
                      <a:noFill/>
                    </a:lnB>
                  </a:tcPr>
                </a:tc>
                <a:tc hMerge="1">
                  <a:txBody>
                    <a:bodyPr/>
                    <a:lstStyle/>
                    <a:p>
                      <a:endParaRPr lang="en-US"/>
                    </a:p>
                  </a:txBody>
                  <a:tcPr/>
                </a:tc>
              </a:tr>
              <a:tr h="160421">
                <a:tc>
                  <a:txBody>
                    <a:bodyPr/>
                    <a:lstStyle/>
                    <a:p>
                      <a:pPr algn="l"/>
                      <a:r>
                        <a:rPr lang="en-US" sz="1600">
                          <a:solidFill>
                            <a:srgbClr val="FFFF00"/>
                          </a:solidFill>
                          <a:effectLst/>
                          <a:latin typeface="Calibri" panose="020F0502020204030204" pitchFamily="34" charset="0"/>
                        </a:rPr>
                        <a:t>WIFI work mode</a:t>
                      </a:r>
                    </a:p>
                  </a:txBody>
                  <a:tcPr marL="0" marR="0" marT="0" marB="0" anchor="ctr">
                    <a:lnL>
                      <a:noFill/>
                    </a:lnL>
                    <a:lnR>
                      <a:noFill/>
                    </a:lnR>
                    <a:lnT>
                      <a:noFill/>
                    </a:lnT>
                    <a:lnB>
                      <a:noFill/>
                    </a:lnB>
                  </a:tcPr>
                </a:tc>
                <a:tc>
                  <a:txBody>
                    <a:bodyPr/>
                    <a:lstStyle/>
                    <a:p>
                      <a:pPr algn="l"/>
                      <a:r>
                        <a:rPr lang="en-US" sz="1600" dirty="0">
                          <a:solidFill>
                            <a:srgbClr val="FFFF00"/>
                          </a:solidFill>
                          <a:effectLst/>
                          <a:latin typeface="Calibri" panose="020F0502020204030204" pitchFamily="34" charset="0"/>
                        </a:rPr>
                        <a:t>Client/AP/Router</a:t>
                      </a:r>
                    </a:p>
                  </a:txBody>
                  <a:tcPr marL="0" marR="0" marT="0" marB="0" anchor="ctr">
                    <a:lnL>
                      <a:noFill/>
                    </a:lnL>
                    <a:lnR>
                      <a:noFill/>
                    </a:lnR>
                    <a:lnT>
                      <a:noFill/>
                    </a:lnT>
                    <a:lnB>
                      <a:noFill/>
                    </a:lnB>
                  </a:tcPr>
                </a:tc>
              </a:tr>
              <a:tr h="160421">
                <a:tc>
                  <a:txBody>
                    <a:bodyPr/>
                    <a:lstStyle/>
                    <a:p>
                      <a:pPr algn="l"/>
                      <a:r>
                        <a:rPr lang="en-US" sz="1600">
                          <a:solidFill>
                            <a:srgbClr val="FFFF00"/>
                          </a:solidFill>
                          <a:effectLst/>
                          <a:latin typeface="Calibri" panose="020F0502020204030204" pitchFamily="34" charset="0"/>
                        </a:rPr>
                        <a:t>WDS Function</a:t>
                      </a:r>
                    </a:p>
                  </a:txBody>
                  <a:tcPr marL="0" marR="0" marT="0" marB="0" anchor="ctr">
                    <a:lnL>
                      <a:noFill/>
                    </a:lnL>
                    <a:lnR>
                      <a:noFill/>
                    </a:lnR>
                    <a:lnT>
                      <a:noFill/>
                    </a:lnT>
                    <a:lnB>
                      <a:noFill/>
                    </a:lnB>
                  </a:tcPr>
                </a:tc>
                <a:tc>
                  <a:txBody>
                    <a:bodyPr/>
                    <a:lstStyle/>
                    <a:p>
                      <a:pPr algn="l"/>
                      <a:r>
                        <a:rPr lang="en-GB" sz="1600">
                          <a:solidFill>
                            <a:srgbClr val="FFFF00"/>
                          </a:solidFill>
                          <a:effectLst/>
                          <a:latin typeface="Calibri" panose="020F0502020204030204" pitchFamily="34" charset="0"/>
                        </a:rPr>
                        <a:t>Support WDS wireless bridge connection</a:t>
                      </a:r>
                    </a:p>
                  </a:txBody>
                  <a:tcPr marL="0" marR="0" marT="0" marB="0" anchor="ctr">
                    <a:lnL>
                      <a:noFill/>
                    </a:lnL>
                    <a:lnR>
                      <a:noFill/>
                    </a:lnR>
                    <a:lnT>
                      <a:noFill/>
                    </a:lnT>
                    <a:lnB>
                      <a:noFill/>
                    </a:lnB>
                  </a:tcPr>
                </a:tc>
              </a:tr>
              <a:tr h="160421">
                <a:tc rowSpan="4">
                  <a:txBody>
                    <a:bodyPr/>
                    <a:lstStyle/>
                    <a:p>
                      <a:pPr algn="l"/>
                      <a:r>
                        <a:rPr lang="en-US" sz="1600">
                          <a:solidFill>
                            <a:srgbClr val="FFFF00"/>
                          </a:solidFill>
                          <a:effectLst/>
                          <a:latin typeface="Calibri" panose="020F0502020204030204" pitchFamily="34" charset="0"/>
                        </a:rPr>
                        <a:t>Wireless security</a:t>
                      </a:r>
                    </a:p>
                  </a:txBody>
                  <a:tcPr marL="0" marR="0" marT="0" marB="0" anchor="ctr">
                    <a:lnL>
                      <a:noFill/>
                    </a:lnL>
                    <a:lnR>
                      <a:noFill/>
                    </a:lnR>
                    <a:lnT>
                      <a:noFill/>
                    </a:lnT>
                    <a:lnB>
                      <a:noFill/>
                    </a:lnB>
                  </a:tcPr>
                </a:tc>
                <a:tc>
                  <a:txBody>
                    <a:bodyPr/>
                    <a:lstStyle/>
                    <a:p>
                      <a:pPr algn="l"/>
                      <a:r>
                        <a:rPr lang="en-US" sz="1600">
                          <a:solidFill>
                            <a:srgbClr val="FFFF00"/>
                          </a:solidFill>
                          <a:effectLst/>
                          <a:latin typeface="Calibri" panose="020F0502020204030204" pitchFamily="34" charset="0"/>
                        </a:rPr>
                        <a:t>Wireless MAC address filtering</a:t>
                      </a:r>
                    </a:p>
                  </a:txBody>
                  <a:tcPr marL="0" marR="0" marT="0" marB="0" anchor="ctr">
                    <a:lnL>
                      <a:noFill/>
                    </a:lnL>
                    <a:lnR>
                      <a:noFill/>
                    </a:lnR>
                    <a:lnT>
                      <a:noFill/>
                    </a:lnT>
                    <a:lnB>
                      <a:noFill/>
                    </a:lnB>
                  </a:tcPr>
                </a:tc>
              </a:tr>
              <a:tr h="160421">
                <a:tc vMerge="1">
                  <a:txBody>
                    <a:bodyPr/>
                    <a:lstStyle/>
                    <a:p>
                      <a:endParaRPr lang="en-US"/>
                    </a:p>
                  </a:txBody>
                  <a:tcPr/>
                </a:tc>
                <a:tc>
                  <a:txBody>
                    <a:bodyPr/>
                    <a:lstStyle/>
                    <a:p>
                      <a:r>
                        <a:rPr lang="en-US" sz="1600">
                          <a:solidFill>
                            <a:srgbClr val="FFFF00"/>
                          </a:solidFill>
                          <a:effectLst/>
                          <a:latin typeface="Calibri" panose="020F0502020204030204" pitchFamily="34" charset="0"/>
                        </a:rPr>
                        <a:t>Wireless security function switch</a:t>
                      </a:r>
                    </a:p>
                  </a:txBody>
                  <a:tcPr marL="0" marR="0" marT="0" marB="0" anchor="ctr">
                    <a:lnL>
                      <a:noFill/>
                    </a:lnL>
                    <a:lnR>
                      <a:noFill/>
                    </a:lnR>
                    <a:lnT>
                      <a:noFill/>
                    </a:lnT>
                    <a:lnB>
                      <a:noFill/>
                    </a:lnB>
                  </a:tcPr>
                </a:tc>
              </a:tr>
              <a:tr h="160421">
                <a:tc vMerge="1">
                  <a:txBody>
                    <a:bodyPr/>
                    <a:lstStyle/>
                    <a:p>
                      <a:endParaRPr lang="en-US"/>
                    </a:p>
                  </a:txBody>
                  <a:tcPr/>
                </a:tc>
                <a:tc>
                  <a:txBody>
                    <a:bodyPr/>
                    <a:lstStyle/>
                    <a:p>
                      <a:pPr algn="l"/>
                      <a:r>
                        <a:rPr lang="en-US" sz="1600">
                          <a:solidFill>
                            <a:srgbClr val="FFFF00"/>
                          </a:solidFill>
                          <a:effectLst/>
                          <a:latin typeface="Calibri" panose="020F0502020204030204" pitchFamily="34" charset="0"/>
                        </a:rPr>
                        <a:t>64/128/152 bit WEP encryption</a:t>
                      </a:r>
                    </a:p>
                  </a:txBody>
                  <a:tcPr marL="0" marR="0" marT="0" marB="0" anchor="ctr">
                    <a:lnL>
                      <a:noFill/>
                    </a:lnL>
                    <a:lnR>
                      <a:noFill/>
                    </a:lnR>
                    <a:lnT>
                      <a:noFill/>
                    </a:lnT>
                    <a:lnB>
                      <a:noFill/>
                    </a:lnB>
                  </a:tcPr>
                </a:tc>
              </a:tr>
              <a:tr h="320842">
                <a:tc vMerge="1">
                  <a:txBody>
                    <a:bodyPr/>
                    <a:lstStyle/>
                    <a:p>
                      <a:endParaRPr lang="en-US"/>
                    </a:p>
                  </a:txBody>
                  <a:tcPr/>
                </a:tc>
                <a:tc>
                  <a:txBody>
                    <a:bodyPr/>
                    <a:lstStyle/>
                    <a:p>
                      <a:pPr algn="l"/>
                      <a:r>
                        <a:rPr lang="en-US" sz="1600">
                          <a:solidFill>
                            <a:srgbClr val="FFFF00"/>
                          </a:solidFill>
                          <a:effectLst/>
                          <a:latin typeface="Calibri" panose="020F0502020204030204" pitchFamily="34" charset="0"/>
                        </a:rPr>
                        <a:t>WPA-PSK/WPA2-PSK、WPA/WPA2 security mechanism</a:t>
                      </a:r>
                    </a:p>
                  </a:txBody>
                  <a:tcPr marL="0" marR="0" marT="0" marB="0" anchor="ctr">
                    <a:lnL>
                      <a:noFill/>
                    </a:lnL>
                    <a:lnR>
                      <a:noFill/>
                    </a:lnR>
                    <a:lnT>
                      <a:noFill/>
                    </a:lnT>
                    <a:lnB>
                      <a:noFill/>
                    </a:lnB>
                  </a:tcPr>
                </a:tc>
              </a:tr>
              <a:tr h="160421">
                <a:tc rowSpan="3">
                  <a:txBody>
                    <a:bodyPr/>
                    <a:lstStyle/>
                    <a:p>
                      <a:pPr algn="l"/>
                      <a:r>
                        <a:rPr lang="en-US" sz="1600">
                          <a:solidFill>
                            <a:srgbClr val="FFFF00"/>
                          </a:solidFill>
                          <a:effectLst/>
                          <a:latin typeface="Calibri" panose="020F0502020204030204" pitchFamily="34" charset="0"/>
                        </a:rPr>
                        <a:t>Network management</a:t>
                      </a:r>
                    </a:p>
                  </a:txBody>
                  <a:tcPr marL="0" marR="0" marT="0" marB="0" anchor="ctr">
                    <a:lnL>
                      <a:noFill/>
                    </a:lnL>
                    <a:lnR>
                      <a:noFill/>
                    </a:lnR>
                    <a:lnT>
                      <a:noFill/>
                    </a:lnT>
                    <a:lnB>
                      <a:noFill/>
                    </a:lnB>
                  </a:tcPr>
                </a:tc>
                <a:tc>
                  <a:txBody>
                    <a:bodyPr/>
                    <a:lstStyle/>
                    <a:p>
                      <a:pPr algn="l"/>
                      <a:r>
                        <a:rPr lang="en-US" sz="1600">
                          <a:solidFill>
                            <a:srgbClr val="FFFF00"/>
                          </a:solidFill>
                          <a:effectLst/>
                          <a:latin typeface="Calibri" panose="020F0502020204030204" pitchFamily="34" charset="0"/>
                        </a:rPr>
                        <a:t>Remote Web management</a:t>
                      </a:r>
                    </a:p>
                  </a:txBody>
                  <a:tcPr marL="0" marR="0" marT="0" marB="0" anchor="ctr">
                    <a:lnL>
                      <a:noFill/>
                    </a:lnL>
                    <a:lnR>
                      <a:noFill/>
                    </a:lnR>
                    <a:lnT>
                      <a:noFill/>
                    </a:lnT>
                    <a:lnB>
                      <a:noFill/>
                    </a:lnB>
                  </a:tcPr>
                </a:tc>
              </a:tr>
              <a:tr h="160421">
                <a:tc vMerge="1">
                  <a:txBody>
                    <a:bodyPr/>
                    <a:lstStyle/>
                    <a:p>
                      <a:endParaRPr lang="en-US"/>
                    </a:p>
                  </a:txBody>
                  <a:tcPr/>
                </a:tc>
                <a:tc>
                  <a:txBody>
                    <a:bodyPr/>
                    <a:lstStyle/>
                    <a:p>
                      <a:r>
                        <a:rPr lang="en-US" sz="1600">
                          <a:solidFill>
                            <a:srgbClr val="FFFF00"/>
                          </a:solidFill>
                          <a:effectLst/>
                          <a:latin typeface="Calibri" panose="020F0502020204030204" pitchFamily="34" charset="0"/>
                        </a:rPr>
                        <a:t>Configuration file import and export</a:t>
                      </a:r>
                    </a:p>
                  </a:txBody>
                  <a:tcPr marL="0" marR="0" marT="0" marB="0" anchor="ctr">
                    <a:lnL>
                      <a:noFill/>
                    </a:lnL>
                    <a:lnR>
                      <a:noFill/>
                    </a:lnR>
                    <a:lnT>
                      <a:noFill/>
                    </a:lnT>
                    <a:lnB>
                      <a:noFill/>
                    </a:lnB>
                  </a:tcPr>
                </a:tc>
              </a:tr>
              <a:tr h="160421">
                <a:tc vMerge="1">
                  <a:txBody>
                    <a:bodyPr/>
                    <a:lstStyle/>
                    <a:p>
                      <a:endParaRPr lang="en-US"/>
                    </a:p>
                  </a:txBody>
                  <a:tcPr/>
                </a:tc>
                <a:tc>
                  <a:txBody>
                    <a:bodyPr/>
                    <a:lstStyle/>
                    <a:p>
                      <a:pPr algn="l"/>
                      <a:r>
                        <a:rPr lang="en-US" sz="1600" dirty="0">
                          <a:solidFill>
                            <a:srgbClr val="FFFF00"/>
                          </a:solidFill>
                          <a:effectLst/>
                          <a:latin typeface="Calibri" panose="020F0502020204030204" pitchFamily="34" charset="0"/>
                        </a:rPr>
                        <a:t>WEB software upgrade</a:t>
                      </a:r>
                    </a:p>
                  </a:txBody>
                  <a:tcPr marL="0" marR="0" marT="0" marB="0" anchor="ctr">
                    <a:lnL>
                      <a:noFill/>
                    </a:lnL>
                    <a:lnR>
                      <a:noFill/>
                    </a:lnR>
                    <a:lnT>
                      <a:noFill/>
                    </a:lnT>
                    <a:lnB>
                      <a:noFill/>
                    </a:lnB>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xmlns="" val="4284297009"/>
              </p:ext>
            </p:extLst>
          </p:nvPr>
        </p:nvGraphicFramePr>
        <p:xfrm>
          <a:off x="6246811" y="2438400"/>
          <a:ext cx="5942014" cy="2773680"/>
        </p:xfrm>
        <a:graphic>
          <a:graphicData uri="http://schemas.openxmlformats.org/drawingml/2006/table">
            <a:tbl>
              <a:tblPr/>
              <a:tblGrid>
                <a:gridCol w="2971007"/>
                <a:gridCol w="2971007"/>
              </a:tblGrid>
              <a:tr h="160421">
                <a:tc gridSpan="2">
                  <a:txBody>
                    <a:bodyPr/>
                    <a:lstStyle/>
                    <a:p>
                      <a:pPr algn="l"/>
                      <a:r>
                        <a:rPr lang="en-US" sz="1400" b="1" dirty="0">
                          <a:solidFill>
                            <a:srgbClr val="FFFF00"/>
                          </a:solidFill>
                          <a:effectLst/>
                          <a:latin typeface="Calibri" panose="020F0502020204030204" pitchFamily="34" charset="0"/>
                        </a:rPr>
                        <a:t>Serial to Network</a:t>
                      </a:r>
                      <a:endParaRPr lang="en-US" sz="1400" dirty="0">
                        <a:solidFill>
                          <a:srgbClr val="FFFF00"/>
                        </a:solidFill>
                        <a:effectLst/>
                        <a:latin typeface="Calibri" panose="020F0502020204030204" pitchFamily="34" charset="0"/>
                      </a:endParaRPr>
                    </a:p>
                  </a:txBody>
                  <a:tcPr marL="0" marR="0" marT="0" marB="0" anchor="ctr">
                    <a:lnL>
                      <a:noFill/>
                    </a:lnL>
                    <a:lnR>
                      <a:noFill/>
                    </a:lnR>
                    <a:lnT>
                      <a:noFill/>
                    </a:lnT>
                    <a:lnB>
                      <a:noFill/>
                    </a:lnB>
                  </a:tcPr>
                </a:tc>
                <a:tc hMerge="1">
                  <a:txBody>
                    <a:bodyPr/>
                    <a:lstStyle/>
                    <a:p>
                      <a:endParaRPr lang="en-US"/>
                    </a:p>
                  </a:txBody>
                  <a:tcPr/>
                </a:tc>
              </a:tr>
              <a:tr h="160421">
                <a:tc>
                  <a:txBody>
                    <a:bodyPr/>
                    <a:lstStyle/>
                    <a:p>
                      <a:pPr algn="l"/>
                      <a:r>
                        <a:rPr lang="en-US" sz="1400">
                          <a:solidFill>
                            <a:srgbClr val="FFFF00"/>
                          </a:solidFill>
                          <a:effectLst/>
                          <a:latin typeface="Calibri" panose="020F0502020204030204" pitchFamily="34" charset="0"/>
                        </a:rPr>
                        <a:t>Maximum transmission rate</a:t>
                      </a:r>
                    </a:p>
                  </a:txBody>
                  <a:tcPr marL="0" marR="0" marT="0" marB="0" anchor="ctr">
                    <a:lnL>
                      <a:noFill/>
                    </a:lnL>
                    <a:lnR>
                      <a:noFill/>
                    </a:lnR>
                    <a:lnT>
                      <a:noFill/>
                    </a:lnT>
                    <a:lnB>
                      <a:noFill/>
                    </a:lnB>
                  </a:tcPr>
                </a:tc>
                <a:tc>
                  <a:txBody>
                    <a:bodyPr/>
                    <a:lstStyle/>
                    <a:p>
                      <a:pPr algn="l"/>
                      <a:r>
                        <a:rPr lang="en-US" sz="1400" dirty="0">
                          <a:solidFill>
                            <a:srgbClr val="FFFF00"/>
                          </a:solidFill>
                          <a:effectLst/>
                          <a:latin typeface="Calibri" panose="020F0502020204030204" pitchFamily="34" charset="0"/>
                        </a:rPr>
                        <a:t>230400bps</a:t>
                      </a:r>
                    </a:p>
                  </a:txBody>
                  <a:tcPr marL="0" marR="0" marT="0" marB="0" anchor="ctr">
                    <a:lnL>
                      <a:noFill/>
                    </a:lnL>
                    <a:lnR>
                      <a:noFill/>
                    </a:lnR>
                    <a:lnT>
                      <a:noFill/>
                    </a:lnT>
                    <a:lnB>
                      <a:noFill/>
                    </a:lnB>
                  </a:tcPr>
                </a:tc>
              </a:tr>
              <a:tr h="160421">
                <a:tc>
                  <a:txBody>
                    <a:bodyPr/>
                    <a:lstStyle/>
                    <a:p>
                      <a:pPr algn="l"/>
                      <a:r>
                        <a:rPr lang="en-US" sz="1400" dirty="0">
                          <a:solidFill>
                            <a:srgbClr val="FFFF00"/>
                          </a:solidFill>
                          <a:effectLst/>
                          <a:latin typeface="Calibri" panose="020F0502020204030204" pitchFamily="34" charset="0"/>
                        </a:rPr>
                        <a:t>TCP connection</a:t>
                      </a:r>
                    </a:p>
                  </a:txBody>
                  <a:tcPr marL="0" marR="0" marT="0" marB="0" anchor="ctr">
                    <a:lnL>
                      <a:noFill/>
                    </a:lnL>
                    <a:lnR>
                      <a:noFill/>
                    </a:lnR>
                    <a:lnT>
                      <a:noFill/>
                    </a:lnT>
                    <a:lnB>
                      <a:noFill/>
                    </a:lnB>
                  </a:tcPr>
                </a:tc>
                <a:tc>
                  <a:txBody>
                    <a:bodyPr/>
                    <a:lstStyle/>
                    <a:p>
                      <a:pPr algn="l"/>
                      <a:r>
                        <a:rPr lang="en-US" sz="1400">
                          <a:solidFill>
                            <a:srgbClr val="FFFF00"/>
                          </a:solidFill>
                          <a:effectLst/>
                          <a:latin typeface="Calibri" panose="020F0502020204030204" pitchFamily="34" charset="0"/>
                        </a:rPr>
                        <a:t>Max connection number&gt;20</a:t>
                      </a:r>
                    </a:p>
                  </a:txBody>
                  <a:tcPr marL="0" marR="0" marT="0" marB="0" anchor="ctr">
                    <a:lnL>
                      <a:noFill/>
                    </a:lnL>
                    <a:lnR>
                      <a:noFill/>
                    </a:lnR>
                    <a:lnT>
                      <a:noFill/>
                    </a:lnT>
                    <a:lnB>
                      <a:noFill/>
                    </a:lnB>
                  </a:tcPr>
                </a:tc>
              </a:tr>
              <a:tr h="160421">
                <a:tc>
                  <a:txBody>
                    <a:bodyPr/>
                    <a:lstStyle/>
                    <a:p>
                      <a:pPr algn="l"/>
                      <a:r>
                        <a:rPr lang="en-US" sz="1400" dirty="0">
                          <a:solidFill>
                            <a:srgbClr val="FFFF00"/>
                          </a:solidFill>
                          <a:effectLst/>
                          <a:latin typeface="Calibri" panose="020F0502020204030204" pitchFamily="34" charset="0"/>
                        </a:rPr>
                        <a:t>UDP connection</a:t>
                      </a:r>
                    </a:p>
                  </a:txBody>
                  <a:tcPr marL="0" marR="0" marT="0" marB="0" anchor="ctr">
                    <a:lnL>
                      <a:noFill/>
                    </a:lnL>
                    <a:lnR>
                      <a:noFill/>
                    </a:lnR>
                    <a:lnT>
                      <a:noFill/>
                    </a:lnT>
                    <a:lnB>
                      <a:noFill/>
                    </a:lnB>
                  </a:tcPr>
                </a:tc>
                <a:tc>
                  <a:txBody>
                    <a:bodyPr/>
                    <a:lstStyle/>
                    <a:p>
                      <a:pPr algn="l"/>
                      <a:r>
                        <a:rPr lang="en-US" sz="1400">
                          <a:solidFill>
                            <a:srgbClr val="FFFF00"/>
                          </a:solidFill>
                          <a:effectLst/>
                          <a:latin typeface="Calibri" panose="020F0502020204030204" pitchFamily="34" charset="0"/>
                        </a:rPr>
                        <a:t>Max connection number&gt;20</a:t>
                      </a:r>
                    </a:p>
                  </a:txBody>
                  <a:tcPr marL="0" marR="0" marT="0" marB="0" anchor="ctr">
                    <a:lnL>
                      <a:noFill/>
                    </a:lnL>
                    <a:lnR>
                      <a:noFill/>
                    </a:lnR>
                    <a:lnT>
                      <a:noFill/>
                    </a:lnT>
                    <a:lnB>
                      <a:noFill/>
                    </a:lnB>
                  </a:tcPr>
                </a:tc>
              </a:tr>
              <a:tr h="160421">
                <a:tc>
                  <a:txBody>
                    <a:bodyPr/>
                    <a:lstStyle/>
                    <a:p>
                      <a:pPr algn="l"/>
                      <a:r>
                        <a:rPr lang="en-US" sz="1400" dirty="0">
                          <a:solidFill>
                            <a:srgbClr val="FFFF00"/>
                          </a:solidFill>
                          <a:effectLst/>
                          <a:latin typeface="Calibri" panose="020F0502020204030204" pitchFamily="34" charset="0"/>
                        </a:rPr>
                        <a:t>Serial baud rate</a:t>
                      </a:r>
                    </a:p>
                  </a:txBody>
                  <a:tcPr marL="0" marR="0" marT="0" marB="0" anchor="ctr">
                    <a:lnL>
                      <a:noFill/>
                    </a:lnL>
                    <a:lnR>
                      <a:noFill/>
                    </a:lnR>
                    <a:lnT>
                      <a:noFill/>
                    </a:lnT>
                    <a:lnB>
                      <a:noFill/>
                    </a:lnB>
                  </a:tcPr>
                </a:tc>
                <a:tc>
                  <a:txBody>
                    <a:bodyPr/>
                    <a:lstStyle/>
                    <a:p>
                      <a:pPr algn="l"/>
                      <a:r>
                        <a:rPr lang="en-US" sz="1400">
                          <a:solidFill>
                            <a:srgbClr val="FFFF00"/>
                          </a:solidFill>
                          <a:effectLst/>
                          <a:latin typeface="Calibri" panose="020F0502020204030204" pitchFamily="34" charset="0"/>
                        </a:rPr>
                        <a:t>50~230400bps</a:t>
                      </a:r>
                    </a:p>
                  </a:txBody>
                  <a:tcPr marL="0" marR="0" marT="0" marB="0" anchor="ctr">
                    <a:lnL>
                      <a:noFill/>
                    </a:lnL>
                    <a:lnR>
                      <a:noFill/>
                    </a:lnR>
                    <a:lnT>
                      <a:noFill/>
                    </a:lnT>
                    <a:lnB>
                      <a:noFill/>
                    </a:lnB>
                  </a:tcPr>
                </a:tc>
              </a:tr>
              <a:tr h="160421">
                <a:tc gridSpan="2">
                  <a:txBody>
                    <a:bodyPr/>
                    <a:lstStyle/>
                    <a:p>
                      <a:pPr algn="l"/>
                      <a:r>
                        <a:rPr lang="en-US" sz="1400" b="1" dirty="0">
                          <a:solidFill>
                            <a:srgbClr val="FFFF00"/>
                          </a:solidFill>
                          <a:effectLst/>
                          <a:latin typeface="Calibri" panose="020F0502020204030204" pitchFamily="34" charset="0"/>
                        </a:rPr>
                        <a:t>Other Parameters</a:t>
                      </a:r>
                      <a:endParaRPr lang="en-US" sz="1400" dirty="0">
                        <a:solidFill>
                          <a:srgbClr val="FFFF00"/>
                        </a:solidFill>
                        <a:effectLst/>
                        <a:latin typeface="Calibri" panose="020F0502020204030204" pitchFamily="34" charset="0"/>
                      </a:endParaRPr>
                    </a:p>
                  </a:txBody>
                  <a:tcPr marL="0" marR="0" marT="0" marB="0" anchor="ctr">
                    <a:lnL>
                      <a:noFill/>
                    </a:lnL>
                    <a:lnR>
                      <a:noFill/>
                    </a:lnR>
                    <a:lnT>
                      <a:noFill/>
                    </a:lnT>
                    <a:lnB>
                      <a:noFill/>
                    </a:lnB>
                  </a:tcPr>
                </a:tc>
                <a:tc hMerge="1">
                  <a:txBody>
                    <a:bodyPr/>
                    <a:lstStyle/>
                    <a:p>
                      <a:endParaRPr lang="en-US"/>
                    </a:p>
                  </a:txBody>
                  <a:tcPr/>
                </a:tc>
              </a:tr>
              <a:tr h="160421">
                <a:tc>
                  <a:txBody>
                    <a:bodyPr/>
                    <a:lstStyle/>
                    <a:p>
                      <a:pPr algn="l"/>
                      <a:r>
                        <a:rPr lang="en-US" sz="1400" dirty="0">
                          <a:solidFill>
                            <a:srgbClr val="FFFF00"/>
                          </a:solidFill>
                          <a:effectLst/>
                          <a:latin typeface="Calibri" panose="020F0502020204030204" pitchFamily="34" charset="0"/>
                        </a:rPr>
                        <a:t>Status indicator</a:t>
                      </a:r>
                    </a:p>
                  </a:txBody>
                  <a:tcPr marL="0" marR="0" marT="0" marB="0" anchor="ctr">
                    <a:lnL>
                      <a:noFill/>
                    </a:lnL>
                    <a:lnR>
                      <a:noFill/>
                    </a:lnR>
                    <a:lnT>
                      <a:noFill/>
                    </a:lnT>
                    <a:lnB>
                      <a:noFill/>
                    </a:lnB>
                  </a:tcPr>
                </a:tc>
                <a:tc>
                  <a:txBody>
                    <a:bodyPr/>
                    <a:lstStyle/>
                    <a:p>
                      <a:pPr algn="l"/>
                      <a:r>
                        <a:rPr lang="en-US" sz="1400">
                          <a:solidFill>
                            <a:srgbClr val="FFFF00"/>
                          </a:solidFill>
                          <a:effectLst/>
                          <a:latin typeface="Calibri" panose="020F0502020204030204" pitchFamily="34" charset="0"/>
                        </a:rPr>
                        <a:t>Status indicator</a:t>
                      </a:r>
                    </a:p>
                  </a:txBody>
                  <a:tcPr marL="0" marR="0" marT="0" marB="0" anchor="ctr">
                    <a:lnL>
                      <a:noFill/>
                    </a:lnL>
                    <a:lnR>
                      <a:noFill/>
                    </a:lnR>
                    <a:lnT>
                      <a:noFill/>
                    </a:lnT>
                    <a:lnB>
                      <a:noFill/>
                    </a:lnB>
                  </a:tcPr>
                </a:tc>
              </a:tr>
              <a:tr h="160421">
                <a:tc rowSpan="4">
                  <a:txBody>
                    <a:bodyPr/>
                    <a:lstStyle/>
                    <a:p>
                      <a:pPr algn="l"/>
                      <a:r>
                        <a:rPr lang="en-US" sz="1400" dirty="0">
                          <a:solidFill>
                            <a:srgbClr val="FFFF00"/>
                          </a:solidFill>
                          <a:effectLst/>
                          <a:latin typeface="Calibri" panose="020F0502020204030204" pitchFamily="34" charset="0"/>
                        </a:rPr>
                        <a:t>Environmental standard</a:t>
                      </a:r>
                    </a:p>
                  </a:txBody>
                  <a:tcPr marL="0" marR="0" marT="0" marB="0" anchor="ctr">
                    <a:lnL>
                      <a:noFill/>
                    </a:lnL>
                    <a:lnR>
                      <a:noFill/>
                    </a:lnR>
                    <a:lnT>
                      <a:noFill/>
                    </a:lnT>
                    <a:lnB>
                      <a:noFill/>
                    </a:lnB>
                  </a:tcPr>
                </a:tc>
                <a:tc>
                  <a:txBody>
                    <a:bodyPr/>
                    <a:lstStyle/>
                    <a:p>
                      <a:pPr algn="l"/>
                      <a:r>
                        <a:rPr lang="en-US" sz="1400">
                          <a:solidFill>
                            <a:srgbClr val="FFFF00"/>
                          </a:solidFill>
                          <a:effectLst/>
                          <a:latin typeface="Calibri" panose="020F0502020204030204" pitchFamily="34" charset="0"/>
                        </a:rPr>
                        <a:t>Operating temperature：-20-70℃</a:t>
                      </a:r>
                    </a:p>
                  </a:txBody>
                  <a:tcPr marL="0" marR="0" marT="0" marB="0" anchor="ctr">
                    <a:lnL>
                      <a:noFill/>
                    </a:lnL>
                    <a:lnR>
                      <a:noFill/>
                    </a:lnR>
                    <a:lnT>
                      <a:noFill/>
                    </a:lnT>
                    <a:lnB>
                      <a:noFill/>
                    </a:lnB>
                  </a:tcPr>
                </a:tc>
              </a:tr>
              <a:tr h="160421">
                <a:tc vMerge="1">
                  <a:txBody>
                    <a:bodyPr/>
                    <a:lstStyle/>
                    <a:p>
                      <a:endParaRPr lang="en-US"/>
                    </a:p>
                  </a:txBody>
                  <a:tcPr/>
                </a:tc>
                <a:tc>
                  <a:txBody>
                    <a:bodyPr/>
                    <a:lstStyle/>
                    <a:p>
                      <a:pPr algn="l"/>
                      <a:r>
                        <a:rPr lang="en-US" sz="1400">
                          <a:solidFill>
                            <a:srgbClr val="FFFF00"/>
                          </a:solidFill>
                          <a:effectLst/>
                          <a:latin typeface="Calibri" panose="020F0502020204030204" pitchFamily="34" charset="0"/>
                        </a:rPr>
                        <a:t>Operating humidity：10%-90%RH</a:t>
                      </a:r>
                    </a:p>
                  </a:txBody>
                  <a:tcPr marL="0" marR="0" marT="0" marB="0" anchor="ctr">
                    <a:lnL>
                      <a:noFill/>
                    </a:lnL>
                    <a:lnR>
                      <a:noFill/>
                    </a:lnR>
                    <a:lnT>
                      <a:noFill/>
                    </a:lnT>
                    <a:lnB>
                      <a:noFill/>
                    </a:lnB>
                  </a:tcPr>
                </a:tc>
              </a:tr>
              <a:tr h="160421">
                <a:tc vMerge="1">
                  <a:txBody>
                    <a:bodyPr/>
                    <a:lstStyle/>
                    <a:p>
                      <a:endParaRPr lang="en-US"/>
                    </a:p>
                  </a:txBody>
                  <a:tcPr/>
                </a:tc>
                <a:tc>
                  <a:txBody>
                    <a:bodyPr/>
                    <a:lstStyle/>
                    <a:p>
                      <a:pPr algn="l"/>
                      <a:r>
                        <a:rPr lang="en-US" sz="1400">
                          <a:solidFill>
                            <a:srgbClr val="FFFF00"/>
                          </a:solidFill>
                          <a:effectLst/>
                          <a:latin typeface="Calibri" panose="020F0502020204030204" pitchFamily="34" charset="0"/>
                        </a:rPr>
                        <a:t>Storage temperature：-40-80℃</a:t>
                      </a:r>
                    </a:p>
                  </a:txBody>
                  <a:tcPr marL="0" marR="0" marT="0" marB="0" anchor="ctr">
                    <a:lnL>
                      <a:noFill/>
                    </a:lnL>
                    <a:lnR>
                      <a:noFill/>
                    </a:lnR>
                    <a:lnT>
                      <a:noFill/>
                    </a:lnT>
                    <a:lnB>
                      <a:noFill/>
                    </a:lnB>
                  </a:tcPr>
                </a:tc>
              </a:tr>
              <a:tr h="160421">
                <a:tc vMerge="1">
                  <a:txBody>
                    <a:bodyPr/>
                    <a:lstStyle/>
                    <a:p>
                      <a:endParaRPr lang="en-US"/>
                    </a:p>
                  </a:txBody>
                  <a:tcPr/>
                </a:tc>
                <a:tc>
                  <a:txBody>
                    <a:bodyPr/>
                    <a:lstStyle/>
                    <a:p>
                      <a:pPr algn="l"/>
                      <a:r>
                        <a:rPr lang="en-US" sz="1400" dirty="0">
                          <a:solidFill>
                            <a:srgbClr val="FFFF00"/>
                          </a:solidFill>
                          <a:effectLst/>
                          <a:latin typeface="Calibri" panose="020F0502020204030204" pitchFamily="34" charset="0"/>
                        </a:rPr>
                        <a:t>Storage humidity：5%-90%RH</a:t>
                      </a:r>
                    </a:p>
                  </a:txBody>
                  <a:tcPr marL="0" marR="0" marT="0" marB="0" anchor="ctr">
                    <a:lnL>
                      <a:noFill/>
                    </a:lnL>
                    <a:lnR>
                      <a:noFill/>
                    </a:lnR>
                    <a:lnT>
                      <a:noFill/>
                    </a:lnT>
                    <a:lnB>
                      <a:noFill/>
                    </a:lnB>
                  </a:tcPr>
                </a:tc>
              </a:tr>
              <a:tr h="320842">
                <a:tc>
                  <a:txBody>
                    <a:bodyPr/>
                    <a:lstStyle/>
                    <a:p>
                      <a:pPr algn="l"/>
                      <a:r>
                        <a:rPr lang="en-US" sz="1400" dirty="0">
                          <a:solidFill>
                            <a:srgbClr val="FFFF00"/>
                          </a:solidFill>
                          <a:effectLst/>
                          <a:latin typeface="Calibri" panose="020F0502020204030204" pitchFamily="34" charset="0"/>
                        </a:rPr>
                        <a:t>Additional properties</a:t>
                      </a:r>
                    </a:p>
                  </a:txBody>
                  <a:tcPr marL="0" marR="0" marT="0" marB="0" anchor="ctr">
                    <a:lnL>
                      <a:noFill/>
                    </a:lnL>
                    <a:lnR>
                      <a:noFill/>
                    </a:lnR>
                    <a:lnT>
                      <a:noFill/>
                    </a:lnT>
                    <a:lnB>
                      <a:noFill/>
                    </a:lnB>
                  </a:tcPr>
                </a:tc>
                <a:tc>
                  <a:txBody>
                    <a:bodyPr/>
                    <a:lstStyle/>
                    <a:p>
                      <a:pPr algn="l"/>
                      <a:r>
                        <a:rPr lang="en-US" sz="1400" dirty="0">
                          <a:solidFill>
                            <a:srgbClr val="FFFF00"/>
                          </a:solidFill>
                          <a:effectLst/>
                          <a:latin typeface="Calibri" panose="020F0502020204030204" pitchFamily="34" charset="0"/>
                        </a:rPr>
                        <a:t>Frequency bandwidth optional：20MHz、40MHz ,Auto</a:t>
                      </a:r>
                    </a:p>
                  </a:txBody>
                  <a:tcPr marL="0" marR="0" marT="0" marB="0" anchor="ctr">
                    <a:lnL>
                      <a:noFill/>
                    </a:lnL>
                    <a:lnR>
                      <a:noFill/>
                    </a:lnR>
                    <a:lnT>
                      <a:noFill/>
                    </a:lnT>
                    <a:lnB>
                      <a:noFill/>
                    </a:lnB>
                  </a:tcPr>
                </a:tc>
              </a:tr>
            </a:tbl>
          </a:graphicData>
        </a:graphic>
      </p:graphicFrame>
      <p:sp>
        <p:nvSpPr>
          <p:cNvPr id="5" name="Title 1"/>
          <p:cNvSpPr txBox="1">
            <a:spLocks/>
          </p:cNvSpPr>
          <p:nvPr/>
        </p:nvSpPr>
        <p:spPr>
          <a:xfrm>
            <a:off x="5789612" y="838200"/>
            <a:ext cx="5867400" cy="1066800"/>
          </a:xfrm>
          <a:prstGeom prst="rect">
            <a:avLst/>
          </a:prstGeom>
        </p:spPr>
        <p:txBody>
          <a:bodyPr>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n-US" b="1" dirty="0" smtClean="0">
                <a:solidFill>
                  <a:srgbClr val="00FF00"/>
                </a:solidFill>
              </a:rPr>
              <a:t>Technical Specifications</a:t>
            </a:r>
            <a:endParaRPr lang="en-US" b="1" dirty="0">
              <a:solidFill>
                <a:srgbClr val="00FF00"/>
              </a:solidFill>
            </a:endParaRPr>
          </a:p>
        </p:txBody>
      </p:sp>
    </p:spTree>
    <p:extLst>
      <p:ext uri="{BB962C8B-B14F-4D97-AF65-F5344CB8AC3E}">
        <p14:creationId xmlns:p14="http://schemas.microsoft.com/office/powerpoint/2010/main" xmlns="" val="22835347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i="1" dirty="0">
                <a:solidFill>
                  <a:srgbClr val="FFFF00"/>
                </a:solidFill>
              </a:rPr>
              <a:t>Model ID: IT-TV 150 FM(USB Stick)</a:t>
            </a:r>
          </a:p>
          <a:p>
            <a:r>
              <a:rPr lang="en-US" i="1" dirty="0" smtClean="0">
                <a:solidFill>
                  <a:srgbClr val="FFFF00"/>
                </a:solidFill>
              </a:rPr>
              <a:t>Device </a:t>
            </a:r>
            <a:r>
              <a:rPr lang="en-US" i="1" dirty="0">
                <a:solidFill>
                  <a:srgbClr val="FFFF00"/>
                </a:solidFill>
              </a:rPr>
              <a:t>type</a:t>
            </a:r>
            <a:r>
              <a:rPr lang="en-US" i="1" dirty="0" smtClean="0">
                <a:solidFill>
                  <a:srgbClr val="FFFF00"/>
                </a:solidFill>
              </a:rPr>
              <a:t>: </a:t>
            </a:r>
            <a:r>
              <a:rPr lang="en-US" i="1" dirty="0">
                <a:solidFill>
                  <a:srgbClr val="FFFF00"/>
                </a:solidFill>
              </a:rPr>
              <a:t>External (TV Tuner Stick) for PC, </a:t>
            </a:r>
            <a:r>
              <a:rPr lang="en-US" i="1" dirty="0" smtClean="0">
                <a:solidFill>
                  <a:srgbClr val="FFFF00"/>
                </a:solidFill>
              </a:rPr>
              <a:t>Laptop</a:t>
            </a:r>
          </a:p>
          <a:p>
            <a:r>
              <a:rPr lang="en-US" i="1" dirty="0">
                <a:solidFill>
                  <a:srgbClr val="FFFF00"/>
                </a:solidFill>
              </a:rPr>
              <a:t>Remote Control</a:t>
            </a:r>
            <a:r>
              <a:rPr lang="en-US" i="1" dirty="0" smtClean="0">
                <a:solidFill>
                  <a:srgbClr val="FFFF00"/>
                </a:solidFill>
              </a:rPr>
              <a:t>: </a:t>
            </a:r>
            <a:r>
              <a:rPr lang="en-US" i="1" dirty="0">
                <a:solidFill>
                  <a:srgbClr val="FFFF00"/>
                </a:solidFill>
              </a:rPr>
              <a:t>Yes </a:t>
            </a:r>
            <a:r>
              <a:rPr lang="en-US" i="1" dirty="0" smtClean="0">
                <a:solidFill>
                  <a:srgbClr val="FFFF00"/>
                </a:solidFill>
              </a:rPr>
              <a:t>Supported</a:t>
            </a:r>
          </a:p>
          <a:p>
            <a:r>
              <a:rPr lang="en-US" i="1" dirty="0">
                <a:solidFill>
                  <a:srgbClr val="FFFF00"/>
                </a:solidFill>
              </a:rPr>
              <a:t>TV Recording</a:t>
            </a:r>
            <a:r>
              <a:rPr lang="en-US" i="1" dirty="0" smtClean="0">
                <a:solidFill>
                  <a:srgbClr val="FFFF00"/>
                </a:solidFill>
              </a:rPr>
              <a:t>: </a:t>
            </a:r>
            <a:r>
              <a:rPr lang="en-GB" i="1" dirty="0">
                <a:solidFill>
                  <a:srgbClr val="FFFF00"/>
                </a:solidFill>
              </a:rPr>
              <a:t>Yes, TV Recording in MPEG-2, MPEG-4 (H.264) formats</a:t>
            </a:r>
            <a:endParaRPr lang="en-US" i="1" dirty="0" smtClean="0">
              <a:solidFill>
                <a:srgbClr val="FFFF00"/>
              </a:solidFill>
            </a:endParaRPr>
          </a:p>
          <a:p>
            <a:endParaRPr lang="en-US" i="1" dirty="0" smtClean="0">
              <a:solidFill>
                <a:srgbClr val="FFFF00"/>
              </a:solidFill>
            </a:endParaRPr>
          </a:p>
        </p:txBody>
      </p:sp>
      <p:sp>
        <p:nvSpPr>
          <p:cNvPr id="4" name="Content Placeholder 3"/>
          <p:cNvSpPr>
            <a:spLocks noGrp="1"/>
          </p:cNvSpPr>
          <p:nvPr>
            <p:ph sz="half" idx="2"/>
          </p:nvPr>
        </p:nvSpPr>
        <p:spPr/>
        <p:txBody>
          <a:bodyPr/>
          <a:lstStyle/>
          <a:p>
            <a:r>
              <a:rPr lang="en-US" i="1" dirty="0">
                <a:solidFill>
                  <a:srgbClr val="FFFF00"/>
                </a:solidFill>
              </a:rPr>
              <a:t>S-Video In</a:t>
            </a:r>
            <a:r>
              <a:rPr lang="en-US" i="1" dirty="0" smtClean="0">
                <a:solidFill>
                  <a:srgbClr val="FFFF00"/>
                </a:solidFill>
              </a:rPr>
              <a:t>: Yes</a:t>
            </a:r>
          </a:p>
          <a:p>
            <a:r>
              <a:rPr lang="en-US" i="1" dirty="0" smtClean="0">
                <a:solidFill>
                  <a:srgbClr val="FFFF00"/>
                </a:solidFill>
              </a:rPr>
              <a:t>USB: USB 2.0</a:t>
            </a:r>
          </a:p>
          <a:p>
            <a:r>
              <a:rPr lang="en-GB" i="1" dirty="0" smtClean="0">
                <a:solidFill>
                  <a:srgbClr val="FFFF00"/>
                </a:solidFill>
              </a:rPr>
              <a:t>Additional features: </a:t>
            </a:r>
            <a:r>
              <a:rPr lang="en-GB" i="1" dirty="0">
                <a:solidFill>
                  <a:srgbClr val="FFFF00"/>
                </a:solidFill>
              </a:rPr>
              <a:t>Reach 30 frames per minute with the resolution 720x480(NTSC DVD),reach 25 frames per minute with the resolution 720x576(PAL DVD).</a:t>
            </a:r>
            <a:endParaRPr lang="en-US" i="1" dirty="0">
              <a:solidFill>
                <a:srgbClr val="FFFF00"/>
              </a:solidFill>
            </a:endParaRPr>
          </a:p>
        </p:txBody>
      </p:sp>
      <p:sp>
        <p:nvSpPr>
          <p:cNvPr id="7" name="Title 1"/>
          <p:cNvSpPr txBox="1">
            <a:spLocks/>
          </p:cNvSpPr>
          <p:nvPr/>
        </p:nvSpPr>
        <p:spPr>
          <a:xfrm>
            <a:off x="1504781" y="457200"/>
            <a:ext cx="10152231" cy="1447800"/>
          </a:xfrm>
          <a:prstGeom prst="rect">
            <a:avLst/>
          </a:prstGeom>
        </p:spPr>
        <p:txBody>
          <a:bodyPr>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n-US" b="1" i="1" dirty="0" smtClean="0">
                <a:solidFill>
                  <a:srgbClr val="00FF00"/>
                </a:solidFill>
              </a:rPr>
              <a:t>TV Tuner Specifications</a:t>
            </a:r>
            <a:endParaRPr lang="en-US" b="1" i="1" dirty="0">
              <a:solidFill>
                <a:srgbClr val="00FF00"/>
              </a:solidFill>
            </a:endParaRPr>
          </a:p>
        </p:txBody>
      </p:sp>
    </p:spTree>
    <p:extLst>
      <p:ext uri="{BB962C8B-B14F-4D97-AF65-F5344CB8AC3E}">
        <p14:creationId xmlns:p14="http://schemas.microsoft.com/office/powerpoint/2010/main" xmlns="" val="25927151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2413" y="381000"/>
            <a:ext cx="9144001" cy="762000"/>
          </a:xfrm>
        </p:spPr>
        <p:txBody>
          <a:bodyPr/>
          <a:lstStyle/>
          <a:p>
            <a:r>
              <a:rPr lang="en-US" b="1" i="1" dirty="0" smtClean="0">
                <a:solidFill>
                  <a:srgbClr val="00FF00"/>
                </a:solidFill>
              </a:rPr>
              <a:t>Power Supply Section</a:t>
            </a:r>
            <a:endParaRPr lang="en-IN" b="1" i="1" dirty="0">
              <a:solidFill>
                <a:srgbClr val="00FF00"/>
              </a:solidFill>
            </a:endParaRPr>
          </a:p>
        </p:txBody>
      </p:sp>
      <p:sp>
        <p:nvSpPr>
          <p:cNvPr id="6" name="Content Placeholder 5"/>
          <p:cNvSpPr>
            <a:spLocks noGrp="1"/>
          </p:cNvSpPr>
          <p:nvPr>
            <p:ph idx="1"/>
          </p:nvPr>
        </p:nvSpPr>
        <p:spPr/>
        <p:txBody>
          <a:bodyPr>
            <a:normAutofit lnSpcReduction="10000"/>
          </a:bodyPr>
          <a:lstStyle/>
          <a:p>
            <a:r>
              <a:rPr lang="en-US" i="1" dirty="0" smtClean="0">
                <a:solidFill>
                  <a:srgbClr val="FFFF00"/>
                </a:solidFill>
              </a:rPr>
              <a:t>Two 6volts battery connected in series=12volts.</a:t>
            </a:r>
          </a:p>
          <a:p>
            <a:r>
              <a:rPr lang="en-US" i="1" dirty="0" smtClean="0">
                <a:solidFill>
                  <a:srgbClr val="FFFF00"/>
                </a:solidFill>
              </a:rPr>
              <a:t>Power Supply on-off switch</a:t>
            </a:r>
            <a:r>
              <a:rPr lang="en-IN" i="1" dirty="0" smtClean="0">
                <a:solidFill>
                  <a:srgbClr val="FFFF00"/>
                </a:solidFill>
              </a:rPr>
              <a:t>.</a:t>
            </a:r>
          </a:p>
          <a:p>
            <a:r>
              <a:rPr lang="en-US" i="1" dirty="0" smtClean="0">
                <a:solidFill>
                  <a:srgbClr val="FFFF00"/>
                </a:solidFill>
              </a:rPr>
              <a:t>Capacitor filter.</a:t>
            </a:r>
          </a:p>
          <a:p>
            <a:r>
              <a:rPr lang="en-US" i="1" dirty="0" smtClean="0">
                <a:solidFill>
                  <a:srgbClr val="FFFF00"/>
                </a:solidFill>
              </a:rPr>
              <a:t>7805 voltage regulator.</a:t>
            </a:r>
          </a:p>
          <a:p>
            <a:r>
              <a:rPr lang="en-US" i="1" dirty="0" smtClean="0">
                <a:solidFill>
                  <a:srgbClr val="FFFF00"/>
                </a:solidFill>
              </a:rPr>
              <a:t>Capacitor filter.</a:t>
            </a:r>
          </a:p>
          <a:p>
            <a:r>
              <a:rPr lang="en-US" i="1" dirty="0" smtClean="0">
                <a:solidFill>
                  <a:srgbClr val="FFFF00"/>
                </a:solidFill>
              </a:rPr>
              <a:t>Spike </a:t>
            </a:r>
            <a:r>
              <a:rPr lang="en-US" i="1" dirty="0" err="1" smtClean="0">
                <a:solidFill>
                  <a:srgbClr val="FFFF00"/>
                </a:solidFill>
              </a:rPr>
              <a:t>suppreser</a:t>
            </a:r>
            <a:r>
              <a:rPr lang="en-US" i="1" dirty="0" smtClean="0">
                <a:solidFill>
                  <a:srgbClr val="FFFF00"/>
                </a:solidFill>
              </a:rPr>
              <a:t>.</a:t>
            </a:r>
          </a:p>
          <a:p>
            <a:r>
              <a:rPr lang="en-US" i="1" dirty="0" smtClean="0">
                <a:solidFill>
                  <a:srgbClr val="FFFF00"/>
                </a:solidFill>
              </a:rPr>
              <a:t>Power supply indication LED.</a:t>
            </a:r>
          </a:p>
          <a:p>
            <a:r>
              <a:rPr lang="en-US" i="1" dirty="0" smtClean="0">
                <a:solidFill>
                  <a:srgbClr val="FFFF00"/>
                </a:solidFill>
              </a:rPr>
              <a:t>Current limiting resistor.</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35626"/>
            <a:ext cx="12188825" cy="697935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04781" y="457200"/>
            <a:ext cx="10152231" cy="1447800"/>
          </a:xfrm>
          <a:prstGeom prst="rect">
            <a:avLst/>
          </a:prstGeom>
        </p:spPr>
        <p:txBody>
          <a:bodyPr>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endParaRPr lang="en-US" b="1" dirty="0">
              <a:solidFill>
                <a:srgbClr val="00FF00"/>
              </a:solidFill>
            </a:endParaRPr>
          </a:p>
        </p:txBody>
      </p:sp>
      <p:sp>
        <p:nvSpPr>
          <p:cNvPr id="3" name="Title 2"/>
          <p:cNvSpPr>
            <a:spLocks noGrp="1"/>
          </p:cNvSpPr>
          <p:nvPr>
            <p:ph type="title"/>
          </p:nvPr>
        </p:nvSpPr>
        <p:spPr/>
        <p:txBody>
          <a:bodyPr/>
          <a:lstStyle/>
          <a:p>
            <a:r>
              <a:rPr lang="en-US" b="1" i="1" dirty="0" smtClean="0">
                <a:solidFill>
                  <a:srgbClr val="00FF00"/>
                </a:solidFill>
              </a:rPr>
              <a:t>MOTOR  AND RELAY  SPECIFICATIONS</a:t>
            </a:r>
            <a:endParaRPr lang="en-IN" b="1" i="1" dirty="0">
              <a:solidFill>
                <a:srgbClr val="00FF00"/>
              </a:solidFill>
            </a:endParaRPr>
          </a:p>
        </p:txBody>
      </p:sp>
      <p:sp>
        <p:nvSpPr>
          <p:cNvPr id="4" name="Content Placeholder 3"/>
          <p:cNvSpPr>
            <a:spLocks noGrp="1"/>
          </p:cNvSpPr>
          <p:nvPr>
            <p:ph idx="1"/>
          </p:nvPr>
        </p:nvSpPr>
        <p:spPr/>
        <p:txBody>
          <a:bodyPr>
            <a:normAutofit fontScale="92500"/>
          </a:bodyPr>
          <a:lstStyle/>
          <a:p>
            <a:r>
              <a:rPr lang="en-US" sz="2200" i="1" dirty="0" smtClean="0">
                <a:solidFill>
                  <a:srgbClr val="FFFF00"/>
                </a:solidFill>
              </a:rPr>
              <a:t>The output of port B of PIC16 is weak and hence is pulled up by 10kohm resistor.</a:t>
            </a:r>
          </a:p>
          <a:p>
            <a:r>
              <a:rPr lang="en-US" sz="2200" i="1" dirty="0" smtClean="0">
                <a:solidFill>
                  <a:srgbClr val="FFFF00"/>
                </a:solidFill>
              </a:rPr>
              <a:t>This output is given to transistors BC547 that amplifies the signal magnetizing relay coils.</a:t>
            </a:r>
          </a:p>
          <a:p>
            <a:r>
              <a:rPr lang="en-US" sz="2200" i="1" dirty="0" smtClean="0">
                <a:solidFill>
                  <a:srgbClr val="FFFF00"/>
                </a:solidFill>
              </a:rPr>
              <a:t>Relays are 12 volts SPDT (SINGLE POLE DOUBLE THROW) .</a:t>
            </a:r>
          </a:p>
          <a:p>
            <a:r>
              <a:rPr lang="en-US" sz="2200" i="1" dirty="0" smtClean="0">
                <a:solidFill>
                  <a:srgbClr val="FFFF00"/>
                </a:solidFill>
              </a:rPr>
              <a:t>Motor movement is controlled by port B output through Relays.</a:t>
            </a:r>
          </a:p>
          <a:p>
            <a:r>
              <a:rPr lang="en-US" sz="2200" i="1" dirty="0" smtClean="0">
                <a:solidFill>
                  <a:srgbClr val="FFFF00"/>
                </a:solidFill>
              </a:rPr>
              <a:t>Four motors driving wheels are 12volts DC REDUCTION GEAR MOTOR.(60 rpm) </a:t>
            </a:r>
          </a:p>
          <a:p>
            <a:r>
              <a:rPr lang="en-US" sz="2200" i="1" dirty="0" smtClean="0">
                <a:solidFill>
                  <a:srgbClr val="FFFF00"/>
                </a:solidFill>
              </a:rPr>
              <a:t>Two of these motors are connected </a:t>
            </a:r>
            <a:r>
              <a:rPr lang="en-US" sz="2200" i="1" dirty="0" err="1" smtClean="0">
                <a:solidFill>
                  <a:srgbClr val="FFFF00"/>
                </a:solidFill>
              </a:rPr>
              <a:t>parallely</a:t>
            </a:r>
            <a:r>
              <a:rPr lang="en-US" sz="2200" i="1" dirty="0" smtClean="0">
                <a:solidFill>
                  <a:srgbClr val="FFFF00"/>
                </a:solidFill>
              </a:rPr>
              <a:t>.</a:t>
            </a:r>
          </a:p>
          <a:p>
            <a:r>
              <a:rPr lang="en-US" sz="2200" i="1" dirty="0" smtClean="0">
                <a:solidFill>
                  <a:srgbClr val="FFFF00"/>
                </a:solidFill>
              </a:rPr>
              <a:t>ARM  movement is  controlled by a 12 volt DC </a:t>
            </a:r>
            <a:r>
              <a:rPr lang="en-US" sz="2200" i="1" dirty="0" smtClean="0">
                <a:solidFill>
                  <a:srgbClr val="FFFF00"/>
                </a:solidFill>
              </a:rPr>
              <a:t>REDUCTION GEAR </a:t>
            </a:r>
            <a:r>
              <a:rPr lang="en-US" sz="2200" i="1" dirty="0" smtClean="0">
                <a:solidFill>
                  <a:srgbClr val="FFFF00"/>
                </a:solidFill>
              </a:rPr>
              <a:t>MOTOR of  5 RPM.</a:t>
            </a:r>
          </a:p>
          <a:p>
            <a:endParaRPr lang="en-IN" sz="2000" dirty="0">
              <a:solidFill>
                <a:srgbClr val="FFFF00"/>
              </a:solidFill>
            </a:endParaRPr>
          </a:p>
        </p:txBody>
      </p:sp>
    </p:spTree>
    <p:extLst>
      <p:ext uri="{BB962C8B-B14F-4D97-AF65-F5344CB8AC3E}">
        <p14:creationId xmlns:p14="http://schemas.microsoft.com/office/powerpoint/2010/main" xmlns="" val="14799978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144001" cy="685800"/>
          </a:xfrm>
        </p:spPr>
        <p:txBody>
          <a:bodyPr/>
          <a:lstStyle/>
          <a:p>
            <a:r>
              <a:rPr lang="en-US" dirty="0" smtClean="0"/>
              <a:t>				</a:t>
            </a:r>
            <a:r>
              <a:rPr lang="en-US" b="1" i="1" dirty="0" smtClean="0">
                <a:solidFill>
                  <a:srgbClr val="00FF00"/>
                </a:solidFill>
              </a:rPr>
              <a:t>Sensors </a:t>
            </a:r>
            <a:endParaRPr lang="en-IN" b="1" i="1" dirty="0">
              <a:solidFill>
                <a:srgbClr val="00FF00"/>
              </a:solidFill>
            </a:endParaRPr>
          </a:p>
        </p:txBody>
      </p:sp>
      <p:sp>
        <p:nvSpPr>
          <p:cNvPr id="6" name="Text Placeholder 5"/>
          <p:cNvSpPr>
            <a:spLocks noGrp="1"/>
          </p:cNvSpPr>
          <p:nvPr>
            <p:ph type="body" idx="1"/>
          </p:nvPr>
        </p:nvSpPr>
        <p:spPr>
          <a:xfrm>
            <a:off x="1522411" y="1219200"/>
            <a:ext cx="4416552" cy="685800"/>
          </a:xfrm>
        </p:spPr>
        <p:txBody>
          <a:bodyPr/>
          <a:lstStyle/>
          <a:p>
            <a:r>
              <a:rPr lang="en-US" sz="1800" b="1" i="1" dirty="0" smtClean="0">
                <a:solidFill>
                  <a:srgbClr val="00FF00"/>
                </a:solidFill>
              </a:rPr>
              <a:t>TEMPERATURE SENSOR</a:t>
            </a:r>
            <a:endParaRPr lang="en-IN" sz="1800" b="1" i="1" dirty="0">
              <a:solidFill>
                <a:srgbClr val="00FF00"/>
              </a:solidFill>
            </a:endParaRPr>
          </a:p>
        </p:txBody>
      </p:sp>
      <p:sp>
        <p:nvSpPr>
          <p:cNvPr id="7" name="Content Placeholder 6"/>
          <p:cNvSpPr>
            <a:spLocks noGrp="1"/>
          </p:cNvSpPr>
          <p:nvPr>
            <p:ph sz="half" idx="2"/>
          </p:nvPr>
        </p:nvSpPr>
        <p:spPr>
          <a:xfrm>
            <a:off x="1522411" y="2133600"/>
            <a:ext cx="4416552" cy="3886201"/>
          </a:xfrm>
        </p:spPr>
        <p:txBody>
          <a:bodyPr>
            <a:normAutofit fontScale="92500" lnSpcReduction="10000"/>
          </a:bodyPr>
          <a:lstStyle/>
          <a:p>
            <a:r>
              <a:rPr lang="en-US" sz="1800" i="1" dirty="0" smtClean="0">
                <a:solidFill>
                  <a:srgbClr val="FFFF00"/>
                </a:solidFill>
              </a:rPr>
              <a:t>Connected to port A.0</a:t>
            </a:r>
          </a:p>
          <a:p>
            <a:pPr>
              <a:buNone/>
            </a:pPr>
            <a:r>
              <a:rPr lang="en-IN" sz="1800" b="1" i="1" u="sng" dirty="0" smtClean="0">
                <a:solidFill>
                  <a:srgbClr val="FFFF00"/>
                </a:solidFill>
              </a:rPr>
              <a:t>S</a:t>
            </a:r>
            <a:r>
              <a:rPr lang="en-IN" sz="1800" b="1" i="1" u="sng" dirty="0" smtClean="0">
                <a:solidFill>
                  <a:srgbClr val="FFFF00"/>
                </a:solidFill>
              </a:rPr>
              <a:t>pecifications:</a:t>
            </a:r>
            <a:endParaRPr lang="en-IN" sz="1800" i="1" u="sng" dirty="0" smtClean="0">
              <a:solidFill>
                <a:srgbClr val="FFFF00"/>
              </a:solidFill>
            </a:endParaRPr>
          </a:p>
          <a:p>
            <a:r>
              <a:rPr lang="en-IN" sz="1800" i="1" dirty="0" smtClean="0">
                <a:solidFill>
                  <a:srgbClr val="FFFF00"/>
                </a:solidFill>
              </a:rPr>
              <a:t>2.2 to 100K Ohms Resistance @25ºC</a:t>
            </a:r>
          </a:p>
          <a:p>
            <a:r>
              <a:rPr lang="en-IN" sz="1800" i="1" dirty="0" smtClean="0">
                <a:solidFill>
                  <a:srgbClr val="FFFF00"/>
                </a:solidFill>
              </a:rPr>
              <a:t>Proven Stability and Reliability</a:t>
            </a:r>
          </a:p>
          <a:p>
            <a:r>
              <a:rPr lang="en-IN" sz="1800" i="1" dirty="0" smtClean="0">
                <a:solidFill>
                  <a:srgbClr val="FFFF00"/>
                </a:solidFill>
              </a:rPr>
              <a:t>30AWG Solid Tin Plated Copper Leads</a:t>
            </a:r>
          </a:p>
          <a:p>
            <a:r>
              <a:rPr lang="en-IN" sz="1800" i="1" dirty="0" smtClean="0">
                <a:solidFill>
                  <a:srgbClr val="FFFF00"/>
                </a:solidFill>
              </a:rPr>
              <a:t>Thermally Conductive Epoxy Coating</a:t>
            </a:r>
          </a:p>
          <a:p>
            <a:r>
              <a:rPr lang="en-IN" sz="1800" i="1" dirty="0" smtClean="0">
                <a:solidFill>
                  <a:srgbClr val="FFFF00"/>
                </a:solidFill>
              </a:rPr>
              <a:t>Temperature Range -40ºC to +125ºC</a:t>
            </a:r>
          </a:p>
          <a:p>
            <a:r>
              <a:rPr lang="en-IN" sz="1800" i="1" dirty="0" smtClean="0">
                <a:solidFill>
                  <a:srgbClr val="FFFF00"/>
                </a:solidFill>
              </a:rPr>
              <a:t>Available in Custom Tolerances</a:t>
            </a:r>
          </a:p>
          <a:p>
            <a:r>
              <a:rPr lang="en-IN" sz="1800" i="1" dirty="0" err="1" smtClean="0">
                <a:solidFill>
                  <a:srgbClr val="FFFF00"/>
                </a:solidFill>
              </a:rPr>
              <a:t>RoHS</a:t>
            </a:r>
            <a:r>
              <a:rPr lang="en-IN" sz="1800" i="1" dirty="0" smtClean="0">
                <a:solidFill>
                  <a:srgbClr val="FFFF00"/>
                </a:solidFill>
              </a:rPr>
              <a:t> Compliant</a:t>
            </a:r>
          </a:p>
          <a:p>
            <a:pPr>
              <a:buNone/>
            </a:pPr>
            <a:endParaRPr lang="en-IN" sz="1800" i="1" dirty="0">
              <a:solidFill>
                <a:srgbClr val="FFFF00"/>
              </a:solidFill>
            </a:endParaRPr>
          </a:p>
        </p:txBody>
      </p:sp>
      <p:sp>
        <p:nvSpPr>
          <p:cNvPr id="8" name="Text Placeholder 7"/>
          <p:cNvSpPr>
            <a:spLocks noGrp="1"/>
          </p:cNvSpPr>
          <p:nvPr>
            <p:ph type="body" sz="quarter" idx="3"/>
          </p:nvPr>
        </p:nvSpPr>
        <p:spPr>
          <a:xfrm>
            <a:off x="6249861" y="1219200"/>
            <a:ext cx="4416552" cy="685800"/>
          </a:xfrm>
        </p:spPr>
        <p:txBody>
          <a:bodyPr/>
          <a:lstStyle/>
          <a:p>
            <a:r>
              <a:rPr lang="en-US" sz="1800" b="1" i="1" dirty="0" smtClean="0">
                <a:solidFill>
                  <a:srgbClr val="00FF00"/>
                </a:solidFill>
              </a:rPr>
              <a:t>GAS SENSOR</a:t>
            </a:r>
            <a:endParaRPr lang="en-IN" sz="1800" b="1" i="1" dirty="0">
              <a:solidFill>
                <a:srgbClr val="00FF00"/>
              </a:solidFill>
            </a:endParaRPr>
          </a:p>
        </p:txBody>
      </p:sp>
      <p:sp>
        <p:nvSpPr>
          <p:cNvPr id="9" name="Content Placeholder 8"/>
          <p:cNvSpPr>
            <a:spLocks noGrp="1"/>
          </p:cNvSpPr>
          <p:nvPr>
            <p:ph sz="quarter" idx="4"/>
          </p:nvPr>
        </p:nvSpPr>
        <p:spPr>
          <a:xfrm>
            <a:off x="6249861" y="2133600"/>
            <a:ext cx="4416552" cy="3886201"/>
          </a:xfrm>
        </p:spPr>
        <p:txBody>
          <a:bodyPr>
            <a:normAutofit fontScale="70000" lnSpcReduction="20000"/>
          </a:bodyPr>
          <a:lstStyle/>
          <a:p>
            <a:r>
              <a:rPr lang="en-US" sz="2600" i="1" dirty="0" smtClean="0">
                <a:solidFill>
                  <a:srgbClr val="FFFF00"/>
                </a:solidFill>
              </a:rPr>
              <a:t>Connected to port A.1</a:t>
            </a:r>
          </a:p>
          <a:p>
            <a:pPr>
              <a:buNone/>
            </a:pPr>
            <a:r>
              <a:rPr lang="en-IN" sz="2600" b="1" i="1" u="sng" dirty="0" smtClean="0">
                <a:solidFill>
                  <a:srgbClr val="FFFF00"/>
                </a:solidFill>
              </a:rPr>
              <a:t>Specifications:</a:t>
            </a:r>
            <a:endParaRPr lang="en-IN" sz="2600" b="1" i="1" u="sng" dirty="0" smtClean="0">
              <a:solidFill>
                <a:srgbClr val="FFFF00"/>
              </a:solidFill>
            </a:endParaRPr>
          </a:p>
          <a:p>
            <a:r>
              <a:rPr lang="en-IN" sz="2600" i="1" dirty="0" smtClean="0">
                <a:solidFill>
                  <a:srgbClr val="FFFF00"/>
                </a:solidFill>
              </a:rPr>
              <a:t>Power supply needs: 5V</a:t>
            </a:r>
          </a:p>
          <a:p>
            <a:r>
              <a:rPr lang="en-IN" sz="2600" i="1" dirty="0" smtClean="0">
                <a:solidFill>
                  <a:srgbClr val="FFFF00"/>
                </a:solidFill>
              </a:rPr>
              <a:t>Interface type: </a:t>
            </a:r>
            <a:r>
              <a:rPr lang="en-IN" sz="2600" i="1" dirty="0" err="1" smtClean="0">
                <a:solidFill>
                  <a:srgbClr val="FFFF00"/>
                </a:solidFill>
              </a:rPr>
              <a:t>Analog</a:t>
            </a:r>
            <a:endParaRPr lang="en-IN" sz="2600" i="1" dirty="0" smtClean="0">
              <a:solidFill>
                <a:srgbClr val="FFFF00"/>
              </a:solidFill>
            </a:endParaRPr>
          </a:p>
          <a:p>
            <a:r>
              <a:rPr lang="en-IN" sz="2600" i="1" dirty="0" smtClean="0">
                <a:solidFill>
                  <a:srgbClr val="FFFF00"/>
                </a:solidFill>
              </a:rPr>
              <a:t>Pin Definition: 1-Output 2-GND 3-VCC</a:t>
            </a:r>
          </a:p>
          <a:p>
            <a:r>
              <a:rPr lang="en-IN" sz="2600" i="1" dirty="0" smtClean="0">
                <a:solidFill>
                  <a:srgbClr val="FFFF00"/>
                </a:solidFill>
              </a:rPr>
              <a:t>High sensitivity to LPG, </a:t>
            </a:r>
            <a:r>
              <a:rPr lang="en-IN" sz="2600" i="1" dirty="0" err="1" smtClean="0">
                <a:solidFill>
                  <a:srgbClr val="FFFF00"/>
                </a:solidFill>
              </a:rPr>
              <a:t>iso</a:t>
            </a:r>
            <a:r>
              <a:rPr lang="en-IN" sz="2600" i="1" dirty="0" smtClean="0">
                <a:solidFill>
                  <a:srgbClr val="FFFF00"/>
                </a:solidFill>
              </a:rPr>
              <a:t>-butane, propane</a:t>
            </a:r>
          </a:p>
          <a:p>
            <a:r>
              <a:rPr lang="en-IN" sz="2600" i="1" dirty="0" smtClean="0">
                <a:solidFill>
                  <a:srgbClr val="FFFF00"/>
                </a:solidFill>
              </a:rPr>
              <a:t>Small sensitivity to alcohol, </a:t>
            </a:r>
            <a:r>
              <a:rPr lang="en-IN" sz="2600" i="1" dirty="0" smtClean="0">
                <a:solidFill>
                  <a:srgbClr val="FFFF00"/>
                </a:solidFill>
              </a:rPr>
              <a:t>smoke</a:t>
            </a:r>
            <a:endParaRPr lang="en-IN" sz="2600" i="1" dirty="0" smtClean="0">
              <a:solidFill>
                <a:srgbClr val="FFFF00"/>
              </a:solidFill>
            </a:endParaRPr>
          </a:p>
          <a:p>
            <a:r>
              <a:rPr lang="en-IN" sz="2600" i="1" dirty="0" smtClean="0">
                <a:solidFill>
                  <a:srgbClr val="FFFF00"/>
                </a:solidFill>
              </a:rPr>
              <a:t>Stable and long </a:t>
            </a:r>
            <a:r>
              <a:rPr lang="en-IN" sz="2600" i="1" dirty="0" smtClean="0">
                <a:solidFill>
                  <a:srgbClr val="FFFF00"/>
                </a:solidFill>
              </a:rPr>
              <a:t>life</a:t>
            </a:r>
            <a:endParaRPr lang="en-IN" sz="2600" i="1" dirty="0" smtClean="0">
              <a:solidFill>
                <a:srgbClr val="FFFF00"/>
              </a:solidFill>
            </a:endParaRPr>
          </a:p>
          <a:p>
            <a:r>
              <a:rPr lang="en-IN" sz="2600" i="1" dirty="0" smtClean="0">
                <a:solidFill>
                  <a:srgbClr val="FFFF00"/>
                </a:solidFill>
              </a:rPr>
              <a:t>Size: 40x20mm</a:t>
            </a:r>
          </a:p>
          <a:p>
            <a:endParaRPr lang="en-IN" i="1" dirty="0">
              <a:solidFill>
                <a:srgbClr val="FFFF00"/>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1386343971"/>
              </p:ext>
            </p:extLst>
          </p:nvPr>
        </p:nvGraphicFramePr>
        <p:xfrm>
          <a:off x="-1589" y="-12699"/>
          <a:ext cx="12190414" cy="6844548"/>
        </p:xfrm>
        <a:graphic>
          <a:graphicData uri="http://schemas.openxmlformats.org/drawingml/2006/table">
            <a:tbl>
              <a:tblPr firstRow="1" firstCol="1" bandRow="1">
                <a:tableStyleId>{5C22544A-7EE6-4342-B048-85BDC9FD1C3A}</a:tableStyleId>
              </a:tblPr>
              <a:tblGrid>
                <a:gridCol w="1295401"/>
                <a:gridCol w="4245123"/>
                <a:gridCol w="2603609"/>
                <a:gridCol w="1669077"/>
                <a:gridCol w="2377204"/>
              </a:tblGrid>
              <a:tr h="255361">
                <a:tc>
                  <a:txBody>
                    <a:bodyPr/>
                    <a:lstStyle/>
                    <a:p>
                      <a:pPr marL="0" marR="0" algn="ctr">
                        <a:lnSpc>
                          <a:spcPct val="107000"/>
                        </a:lnSpc>
                        <a:spcBef>
                          <a:spcPts val="0"/>
                        </a:spcBef>
                        <a:spcAft>
                          <a:spcPts val="0"/>
                        </a:spcAft>
                      </a:pPr>
                      <a:r>
                        <a:rPr lang="en-US" sz="1600" dirty="0">
                          <a:effectLst/>
                        </a:rPr>
                        <a:t>Sr. No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432" marR="41432" marT="0" marB="0"/>
                </a:tc>
                <a:tc>
                  <a:txBody>
                    <a:bodyPr/>
                    <a:lstStyle/>
                    <a:p>
                      <a:pPr marL="0" marR="0" algn="l">
                        <a:lnSpc>
                          <a:spcPct val="107000"/>
                        </a:lnSpc>
                        <a:spcBef>
                          <a:spcPts val="0"/>
                        </a:spcBef>
                        <a:spcAft>
                          <a:spcPts val="0"/>
                        </a:spcAft>
                      </a:pPr>
                      <a:r>
                        <a:rPr lang="en-US" sz="1600" dirty="0">
                          <a:effectLst/>
                        </a:rPr>
                        <a:t>ITEM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432" marR="41432" marT="0" marB="0"/>
                </a:tc>
                <a:tc>
                  <a:txBody>
                    <a:bodyPr/>
                    <a:lstStyle/>
                    <a:p>
                      <a:pPr marL="0" marR="0" algn="l">
                        <a:lnSpc>
                          <a:spcPct val="107000"/>
                        </a:lnSpc>
                        <a:spcBef>
                          <a:spcPts val="0"/>
                        </a:spcBef>
                        <a:spcAft>
                          <a:spcPts val="0"/>
                        </a:spcAft>
                      </a:pPr>
                      <a:r>
                        <a:rPr lang="en-US" sz="1600">
                          <a:effectLst/>
                        </a:rPr>
                        <a:t>Price per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1432" marR="41432" marT="0" marB="0"/>
                </a:tc>
                <a:tc>
                  <a:txBody>
                    <a:bodyPr/>
                    <a:lstStyle/>
                    <a:p>
                      <a:pPr marL="0" marR="0" algn="l">
                        <a:lnSpc>
                          <a:spcPct val="107000"/>
                        </a:lnSpc>
                        <a:spcBef>
                          <a:spcPts val="0"/>
                        </a:spcBef>
                        <a:spcAft>
                          <a:spcPts val="0"/>
                        </a:spcAft>
                      </a:pPr>
                      <a:r>
                        <a:rPr lang="en-US" sz="1600">
                          <a:effectLst/>
                        </a:rPr>
                        <a:t>Quantity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1432" marR="41432" marT="0" marB="0"/>
                </a:tc>
                <a:tc>
                  <a:txBody>
                    <a:bodyPr/>
                    <a:lstStyle/>
                    <a:p>
                      <a:pPr marL="0" marR="0" algn="l">
                        <a:lnSpc>
                          <a:spcPct val="107000"/>
                        </a:lnSpc>
                        <a:spcBef>
                          <a:spcPts val="0"/>
                        </a:spcBef>
                        <a:spcAft>
                          <a:spcPts val="0"/>
                        </a:spcAft>
                      </a:pPr>
                      <a:r>
                        <a:rPr lang="en-US" sz="1600">
                          <a:effectLst/>
                        </a:rPr>
                        <a:t>Total price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1432" marR="41432" marT="0" marB="0"/>
                </a:tc>
              </a:tr>
              <a:tr h="419814">
                <a:tc>
                  <a:txBody>
                    <a:bodyPr/>
                    <a:lstStyle/>
                    <a:p>
                      <a:pPr marL="342900" marR="0" lvl="0" indent="-342900" algn="ctr">
                        <a:lnSpc>
                          <a:spcPct val="107000"/>
                        </a:lnSpc>
                        <a:spcBef>
                          <a:spcPts val="0"/>
                        </a:spcBef>
                        <a:spcAft>
                          <a:spcPts val="0"/>
                        </a:spcAft>
                        <a:buFont typeface="+mj-lt"/>
                        <a:buAutoNum type="arabicPeriod"/>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432" marR="41432" marT="0" marB="0"/>
                </a:tc>
                <a:tc>
                  <a:txBody>
                    <a:bodyPr/>
                    <a:lstStyle/>
                    <a:p>
                      <a:pPr marL="0" marR="0" algn="l">
                        <a:lnSpc>
                          <a:spcPct val="107000"/>
                        </a:lnSpc>
                        <a:spcBef>
                          <a:spcPts val="0"/>
                        </a:spcBef>
                        <a:spcAft>
                          <a:spcPts val="0"/>
                        </a:spcAft>
                      </a:pPr>
                      <a:r>
                        <a:rPr lang="en-US" sz="1600" dirty="0">
                          <a:effectLst/>
                        </a:rPr>
                        <a:t>7805 - 5V voltage regulator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432" marR="41432" marT="0" marB="0"/>
                </a:tc>
                <a:tc>
                  <a:txBody>
                    <a:bodyPr/>
                    <a:lstStyle/>
                    <a:p>
                      <a:pPr marL="0" marR="0" algn="l">
                        <a:lnSpc>
                          <a:spcPct val="107000"/>
                        </a:lnSpc>
                        <a:spcBef>
                          <a:spcPts val="0"/>
                        </a:spcBef>
                        <a:spcAft>
                          <a:spcPts val="0"/>
                        </a:spcAft>
                      </a:pPr>
                      <a:r>
                        <a:rPr lang="en-US" sz="1600">
                          <a:effectLst/>
                        </a:rPr>
                        <a:t>Rs 15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1432" marR="41432" marT="0" marB="0"/>
                </a:tc>
                <a:tc>
                  <a:txBody>
                    <a:bodyPr/>
                    <a:lstStyle/>
                    <a:p>
                      <a:pPr marL="0" marR="0" algn="l">
                        <a:lnSpc>
                          <a:spcPct val="107000"/>
                        </a:lnSpc>
                        <a:spcBef>
                          <a:spcPts val="0"/>
                        </a:spcBef>
                        <a:spcAft>
                          <a:spcPts val="0"/>
                        </a:spcAft>
                      </a:pPr>
                      <a:r>
                        <a:rPr lang="en-US" sz="1600">
                          <a:effectLst/>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1432" marR="41432" marT="0" marB="0"/>
                </a:tc>
                <a:tc>
                  <a:txBody>
                    <a:bodyPr/>
                    <a:lstStyle/>
                    <a:p>
                      <a:pPr marL="0" marR="0" algn="l">
                        <a:lnSpc>
                          <a:spcPct val="107000"/>
                        </a:lnSpc>
                        <a:spcBef>
                          <a:spcPts val="0"/>
                        </a:spcBef>
                        <a:spcAft>
                          <a:spcPts val="0"/>
                        </a:spcAft>
                      </a:pPr>
                      <a:r>
                        <a:rPr lang="en-US" sz="1600" dirty="0" err="1">
                          <a:effectLst/>
                        </a:rPr>
                        <a:t>Rs</a:t>
                      </a:r>
                      <a:r>
                        <a:rPr lang="en-US" sz="1600" dirty="0">
                          <a:effectLst/>
                        </a:rPr>
                        <a:t> 15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432" marR="41432" marT="0" marB="0"/>
                </a:tc>
              </a:tr>
              <a:tr h="419814">
                <a:tc>
                  <a:txBody>
                    <a:bodyPr/>
                    <a:lstStyle/>
                    <a:p>
                      <a:pPr marL="0" marR="0" lvl="0" indent="0" algn="ctr">
                        <a:lnSpc>
                          <a:spcPct val="107000"/>
                        </a:lnSpc>
                        <a:spcBef>
                          <a:spcPts val="0"/>
                        </a:spcBef>
                        <a:spcAft>
                          <a:spcPts val="0"/>
                        </a:spcAft>
                        <a:buFont typeface="+mj-lt"/>
                        <a:buNone/>
                      </a:pPr>
                      <a:r>
                        <a:rPr lang="en-US" sz="1600" dirty="0" smtClean="0">
                          <a:effectLst/>
                        </a:rPr>
                        <a:t>2.</a:t>
                      </a: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432" marR="41432" marT="0" marB="0"/>
                </a:tc>
                <a:tc>
                  <a:txBody>
                    <a:bodyPr/>
                    <a:lstStyle/>
                    <a:p>
                      <a:pPr marL="0" marR="0" algn="l">
                        <a:lnSpc>
                          <a:spcPct val="107000"/>
                        </a:lnSpc>
                        <a:spcBef>
                          <a:spcPts val="0"/>
                        </a:spcBef>
                        <a:spcAft>
                          <a:spcPts val="0"/>
                        </a:spcAft>
                      </a:pPr>
                      <a:r>
                        <a:rPr lang="en-US" sz="1600" dirty="0">
                          <a:effectLst/>
                        </a:rPr>
                        <a:t>16x2 LCD with green Backlight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432" marR="41432" marT="0" marB="0"/>
                </a:tc>
                <a:tc>
                  <a:txBody>
                    <a:bodyPr/>
                    <a:lstStyle/>
                    <a:p>
                      <a:pPr marL="0" marR="0" algn="l">
                        <a:lnSpc>
                          <a:spcPct val="107000"/>
                        </a:lnSpc>
                        <a:spcBef>
                          <a:spcPts val="0"/>
                        </a:spcBef>
                        <a:spcAft>
                          <a:spcPts val="0"/>
                        </a:spcAft>
                      </a:pPr>
                      <a:r>
                        <a:rPr lang="en-US" sz="1600">
                          <a:effectLst/>
                        </a:rPr>
                        <a:t>Rs 250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1432" marR="41432" marT="0" marB="0"/>
                </a:tc>
                <a:tc>
                  <a:txBody>
                    <a:bodyPr/>
                    <a:lstStyle/>
                    <a:p>
                      <a:pPr marL="0" marR="0" algn="l">
                        <a:lnSpc>
                          <a:spcPct val="107000"/>
                        </a:lnSpc>
                        <a:spcBef>
                          <a:spcPts val="0"/>
                        </a:spcBef>
                        <a:spcAft>
                          <a:spcPts val="0"/>
                        </a:spcAft>
                      </a:pPr>
                      <a:r>
                        <a:rPr lang="en-US" sz="1600">
                          <a:effectLst/>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1432" marR="41432" marT="0" marB="0"/>
                </a:tc>
                <a:tc>
                  <a:txBody>
                    <a:bodyPr/>
                    <a:lstStyle/>
                    <a:p>
                      <a:pPr marL="0" marR="0" algn="l">
                        <a:lnSpc>
                          <a:spcPct val="107000"/>
                        </a:lnSpc>
                        <a:spcBef>
                          <a:spcPts val="0"/>
                        </a:spcBef>
                        <a:spcAft>
                          <a:spcPts val="0"/>
                        </a:spcAft>
                      </a:pPr>
                      <a:r>
                        <a:rPr lang="en-US" sz="1600">
                          <a:effectLst/>
                        </a:rPr>
                        <a:t>Rs 250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1432" marR="41432" marT="0" marB="0"/>
                </a:tc>
              </a:tr>
              <a:tr h="255361">
                <a:tc>
                  <a:txBody>
                    <a:bodyPr/>
                    <a:lstStyle/>
                    <a:p>
                      <a:pPr marL="0" marR="0" lvl="0" indent="0" algn="ctr">
                        <a:lnSpc>
                          <a:spcPct val="107000"/>
                        </a:lnSpc>
                        <a:spcBef>
                          <a:spcPts val="0"/>
                        </a:spcBef>
                        <a:spcAft>
                          <a:spcPts val="0"/>
                        </a:spcAft>
                        <a:buFont typeface="+mj-lt"/>
                        <a:buNone/>
                      </a:pPr>
                      <a:r>
                        <a:rPr lang="en-US" sz="1600" dirty="0" smtClean="0">
                          <a:effectLst/>
                        </a:rPr>
                        <a:t>3.</a:t>
                      </a: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432" marR="41432" marT="0" marB="0"/>
                </a:tc>
                <a:tc>
                  <a:txBody>
                    <a:bodyPr/>
                    <a:lstStyle/>
                    <a:p>
                      <a:pPr marL="0" marR="0" algn="l">
                        <a:lnSpc>
                          <a:spcPct val="107000"/>
                        </a:lnSpc>
                        <a:spcBef>
                          <a:spcPts val="0"/>
                        </a:spcBef>
                        <a:spcAft>
                          <a:spcPts val="0"/>
                        </a:spcAft>
                      </a:pPr>
                      <a:r>
                        <a:rPr lang="en-US" sz="1600" dirty="0">
                          <a:effectLst/>
                        </a:rPr>
                        <a:t>Crystal (11Mhz)</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432" marR="41432" marT="0" marB="0"/>
                </a:tc>
                <a:tc>
                  <a:txBody>
                    <a:bodyPr/>
                    <a:lstStyle/>
                    <a:p>
                      <a:pPr marL="0" marR="0" algn="l">
                        <a:lnSpc>
                          <a:spcPct val="107000"/>
                        </a:lnSpc>
                        <a:spcBef>
                          <a:spcPts val="0"/>
                        </a:spcBef>
                        <a:spcAft>
                          <a:spcPts val="0"/>
                        </a:spcAft>
                      </a:pPr>
                      <a:r>
                        <a:rPr lang="en-US" sz="1600">
                          <a:effectLst/>
                        </a:rPr>
                        <a:t>Rs 50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1432" marR="41432" marT="0" marB="0"/>
                </a:tc>
                <a:tc>
                  <a:txBody>
                    <a:bodyPr/>
                    <a:lstStyle/>
                    <a:p>
                      <a:pPr marL="0" marR="0" algn="l">
                        <a:lnSpc>
                          <a:spcPct val="107000"/>
                        </a:lnSpc>
                        <a:spcBef>
                          <a:spcPts val="0"/>
                        </a:spcBef>
                        <a:spcAft>
                          <a:spcPts val="0"/>
                        </a:spcAft>
                      </a:pPr>
                      <a:r>
                        <a:rPr lang="en-US" sz="1600">
                          <a:effectLst/>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1432" marR="41432" marT="0" marB="0"/>
                </a:tc>
                <a:tc>
                  <a:txBody>
                    <a:bodyPr/>
                    <a:lstStyle/>
                    <a:p>
                      <a:pPr marL="0" marR="0" algn="l">
                        <a:lnSpc>
                          <a:spcPct val="107000"/>
                        </a:lnSpc>
                        <a:spcBef>
                          <a:spcPts val="0"/>
                        </a:spcBef>
                        <a:spcAft>
                          <a:spcPts val="0"/>
                        </a:spcAft>
                      </a:pPr>
                      <a:r>
                        <a:rPr lang="en-US" sz="1600">
                          <a:effectLst/>
                        </a:rPr>
                        <a:t>Rs 50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1432" marR="41432" marT="0" marB="0"/>
                </a:tc>
              </a:tr>
              <a:tr h="255361">
                <a:tc>
                  <a:txBody>
                    <a:bodyPr/>
                    <a:lstStyle/>
                    <a:p>
                      <a:pPr marL="0" marR="0" lvl="0" indent="0" algn="ctr">
                        <a:lnSpc>
                          <a:spcPct val="107000"/>
                        </a:lnSpc>
                        <a:spcBef>
                          <a:spcPts val="0"/>
                        </a:spcBef>
                        <a:spcAft>
                          <a:spcPts val="0"/>
                        </a:spcAft>
                        <a:buFont typeface="+mj-lt"/>
                        <a:buNone/>
                      </a:pPr>
                      <a:r>
                        <a:rPr lang="en-US" sz="1600" dirty="0" smtClean="0">
                          <a:effectLst/>
                        </a:rPr>
                        <a:t>4.</a:t>
                      </a: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432" marR="41432" marT="0" marB="0"/>
                </a:tc>
                <a:tc>
                  <a:txBody>
                    <a:bodyPr/>
                    <a:lstStyle/>
                    <a:p>
                      <a:pPr marL="0" marR="0" algn="l">
                        <a:lnSpc>
                          <a:spcPct val="107000"/>
                        </a:lnSpc>
                        <a:spcBef>
                          <a:spcPts val="0"/>
                        </a:spcBef>
                        <a:spcAft>
                          <a:spcPts val="0"/>
                        </a:spcAft>
                      </a:pPr>
                      <a:r>
                        <a:rPr lang="en-US" sz="1600" dirty="0">
                          <a:effectLst/>
                        </a:rPr>
                        <a:t>40 Pin IC Base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432" marR="41432" marT="0" marB="0"/>
                </a:tc>
                <a:tc>
                  <a:txBody>
                    <a:bodyPr/>
                    <a:lstStyle/>
                    <a:p>
                      <a:pPr marL="0" marR="0" algn="l">
                        <a:lnSpc>
                          <a:spcPct val="107000"/>
                        </a:lnSpc>
                        <a:spcBef>
                          <a:spcPts val="0"/>
                        </a:spcBef>
                        <a:spcAft>
                          <a:spcPts val="0"/>
                        </a:spcAft>
                      </a:pPr>
                      <a:r>
                        <a:rPr lang="en-US" sz="1600">
                          <a:effectLst/>
                        </a:rPr>
                        <a:t>Rs 22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1432" marR="41432" marT="0" marB="0"/>
                </a:tc>
                <a:tc>
                  <a:txBody>
                    <a:bodyPr/>
                    <a:lstStyle/>
                    <a:p>
                      <a:pPr marL="0" marR="0" algn="l">
                        <a:lnSpc>
                          <a:spcPct val="107000"/>
                        </a:lnSpc>
                        <a:spcBef>
                          <a:spcPts val="0"/>
                        </a:spcBef>
                        <a:spcAft>
                          <a:spcPts val="0"/>
                        </a:spcAft>
                      </a:pPr>
                      <a:r>
                        <a:rPr lang="en-US" sz="1600">
                          <a:effectLst/>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1432" marR="41432" marT="0" marB="0"/>
                </a:tc>
                <a:tc>
                  <a:txBody>
                    <a:bodyPr/>
                    <a:lstStyle/>
                    <a:p>
                      <a:pPr marL="0" marR="0" algn="l">
                        <a:lnSpc>
                          <a:spcPct val="107000"/>
                        </a:lnSpc>
                        <a:spcBef>
                          <a:spcPts val="0"/>
                        </a:spcBef>
                        <a:spcAft>
                          <a:spcPts val="0"/>
                        </a:spcAft>
                      </a:pPr>
                      <a:r>
                        <a:rPr lang="en-US" sz="1600">
                          <a:effectLst/>
                        </a:rPr>
                        <a:t>Rs 22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1432" marR="41432" marT="0" marB="0"/>
                </a:tc>
              </a:tr>
              <a:tr h="255361">
                <a:tc>
                  <a:txBody>
                    <a:bodyPr/>
                    <a:lstStyle/>
                    <a:p>
                      <a:pPr marL="0" marR="0" lvl="0" indent="0" algn="ctr">
                        <a:lnSpc>
                          <a:spcPct val="107000"/>
                        </a:lnSpc>
                        <a:spcBef>
                          <a:spcPts val="0"/>
                        </a:spcBef>
                        <a:spcAft>
                          <a:spcPts val="0"/>
                        </a:spcAft>
                        <a:buFont typeface="+mj-lt"/>
                        <a:buNone/>
                      </a:pPr>
                      <a:r>
                        <a:rPr lang="en-US" sz="1600" dirty="0" smtClean="0">
                          <a:effectLst/>
                        </a:rPr>
                        <a:t>5.</a:t>
                      </a: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432" marR="41432" marT="0" marB="0"/>
                </a:tc>
                <a:tc>
                  <a:txBody>
                    <a:bodyPr/>
                    <a:lstStyle/>
                    <a:p>
                      <a:pPr marL="0" marR="0" algn="l">
                        <a:spcBef>
                          <a:spcPts val="360"/>
                        </a:spcBef>
                        <a:spcAft>
                          <a:spcPts val="360"/>
                        </a:spcAft>
                      </a:pPr>
                      <a:r>
                        <a:rPr lang="en-US" sz="1600" dirty="0">
                          <a:effectLst/>
                        </a:rPr>
                        <a:t>Transistor </a:t>
                      </a:r>
                      <a:r>
                        <a:rPr lang="en-US" sz="1600" dirty="0" err="1">
                          <a:effectLst/>
                        </a:rPr>
                        <a:t>npn</a:t>
                      </a:r>
                      <a:r>
                        <a:rPr lang="en-US" sz="1600" dirty="0">
                          <a:effectLst/>
                        </a:rPr>
                        <a:t> BC549</a:t>
                      </a:r>
                      <a:endParaRPr lang="en-US" sz="1600" b="1" dirty="0">
                        <a:effectLst/>
                        <a:latin typeface="Calibri" panose="020F0502020204030204" pitchFamily="34" charset="0"/>
                        <a:ea typeface="Times New Roman" panose="02020603050405020304" pitchFamily="18" charset="0"/>
                      </a:endParaRPr>
                    </a:p>
                  </a:txBody>
                  <a:tcPr marL="41432" marR="41432" marT="0" marB="0"/>
                </a:tc>
                <a:tc>
                  <a:txBody>
                    <a:bodyPr/>
                    <a:lstStyle/>
                    <a:p>
                      <a:pPr marL="0" marR="0" algn="l">
                        <a:lnSpc>
                          <a:spcPct val="107000"/>
                        </a:lnSpc>
                        <a:spcBef>
                          <a:spcPts val="0"/>
                        </a:spcBef>
                        <a:spcAft>
                          <a:spcPts val="0"/>
                        </a:spcAft>
                      </a:pPr>
                      <a:r>
                        <a:rPr lang="en-US" sz="1600">
                          <a:effectLst/>
                        </a:rPr>
                        <a:t>Rs 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1432" marR="41432" marT="0" marB="0"/>
                </a:tc>
                <a:tc>
                  <a:txBody>
                    <a:bodyPr/>
                    <a:lstStyle/>
                    <a:p>
                      <a:pPr marL="0" marR="0" algn="l">
                        <a:lnSpc>
                          <a:spcPct val="107000"/>
                        </a:lnSpc>
                        <a:spcBef>
                          <a:spcPts val="0"/>
                        </a:spcBef>
                        <a:spcAft>
                          <a:spcPts val="0"/>
                        </a:spcAft>
                      </a:pPr>
                      <a:r>
                        <a:rPr lang="en-GB" sz="1600" dirty="0" smtClean="0">
                          <a:effectLst/>
                          <a:latin typeface="+mn-lt"/>
                          <a:ea typeface="+mn-ea"/>
                          <a:cs typeface="+mn-cs"/>
                        </a:rPr>
                        <a:t>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432" marR="41432" marT="0" marB="0"/>
                </a:tc>
                <a:tc>
                  <a:txBody>
                    <a:bodyPr/>
                    <a:lstStyle/>
                    <a:p>
                      <a:pPr marL="0" marR="0" algn="l">
                        <a:lnSpc>
                          <a:spcPct val="107000"/>
                        </a:lnSpc>
                        <a:spcBef>
                          <a:spcPts val="0"/>
                        </a:spcBef>
                        <a:spcAft>
                          <a:spcPts val="0"/>
                        </a:spcAft>
                      </a:pPr>
                      <a:r>
                        <a:rPr lang="en-US" sz="1600" dirty="0" err="1">
                          <a:effectLst/>
                        </a:rPr>
                        <a:t>Rs</a:t>
                      </a:r>
                      <a:r>
                        <a:rPr lang="en-US" sz="1600" dirty="0">
                          <a:effectLst/>
                        </a:rPr>
                        <a:t> </a:t>
                      </a:r>
                      <a:r>
                        <a:rPr lang="en-US" sz="1600" dirty="0" smtClean="0">
                          <a:effectLst/>
                        </a:rPr>
                        <a:t>48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432" marR="41432" marT="0" marB="0"/>
                </a:tc>
              </a:tr>
              <a:tr h="648987">
                <a:tc>
                  <a:txBody>
                    <a:bodyPr/>
                    <a:lstStyle/>
                    <a:p>
                      <a:pPr marL="0" marR="0" lvl="0" indent="0" algn="ctr">
                        <a:lnSpc>
                          <a:spcPct val="107000"/>
                        </a:lnSpc>
                        <a:spcBef>
                          <a:spcPts val="0"/>
                        </a:spcBef>
                        <a:spcAft>
                          <a:spcPts val="0"/>
                        </a:spcAft>
                        <a:buFont typeface="+mj-lt"/>
                        <a:buNone/>
                      </a:pPr>
                      <a:r>
                        <a:rPr lang="en-US" sz="1600" dirty="0" smtClean="0">
                          <a:effectLst/>
                        </a:rPr>
                        <a:t>6.</a:t>
                      </a: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432" marR="41432" marT="0" marB="0"/>
                </a:tc>
                <a:tc>
                  <a:txBody>
                    <a:bodyPr/>
                    <a:lstStyle/>
                    <a:p>
                      <a:pPr marL="0" marR="0" algn="l">
                        <a:spcBef>
                          <a:spcPts val="360"/>
                        </a:spcBef>
                        <a:spcAft>
                          <a:spcPts val="360"/>
                        </a:spcAft>
                      </a:pPr>
                      <a:r>
                        <a:rPr lang="en-US" sz="1600" dirty="0" err="1">
                          <a:effectLst/>
                        </a:rPr>
                        <a:t>Wifi</a:t>
                      </a:r>
                      <a:r>
                        <a:rPr lang="en-US" sz="1600" dirty="0">
                          <a:effectLst/>
                        </a:rPr>
                        <a:t> serial module ( HiLinK-RMO4)</a:t>
                      </a:r>
                    </a:p>
                    <a:p>
                      <a:pPr marL="0" marR="0" algn="l">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432" marR="41432" marT="0" marB="0"/>
                </a:tc>
                <a:tc>
                  <a:txBody>
                    <a:bodyPr/>
                    <a:lstStyle/>
                    <a:p>
                      <a:pPr marL="0" marR="0" algn="l">
                        <a:lnSpc>
                          <a:spcPct val="107000"/>
                        </a:lnSpc>
                        <a:spcBef>
                          <a:spcPts val="0"/>
                        </a:spcBef>
                        <a:spcAft>
                          <a:spcPts val="0"/>
                        </a:spcAft>
                      </a:pPr>
                      <a:r>
                        <a:rPr lang="en-US" sz="1600">
                          <a:effectLst/>
                        </a:rPr>
                        <a:t>Rs 3300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1432" marR="41432" marT="0" marB="0"/>
                </a:tc>
                <a:tc>
                  <a:txBody>
                    <a:bodyPr/>
                    <a:lstStyle/>
                    <a:p>
                      <a:pPr marL="0" marR="0" algn="l">
                        <a:lnSpc>
                          <a:spcPct val="107000"/>
                        </a:lnSpc>
                        <a:spcBef>
                          <a:spcPts val="0"/>
                        </a:spcBef>
                        <a:spcAft>
                          <a:spcPts val="0"/>
                        </a:spcAft>
                      </a:pPr>
                      <a:r>
                        <a:rPr lang="en-US" sz="1600" dirty="0">
                          <a:effectLst/>
                        </a:rPr>
                        <a:t>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432" marR="41432" marT="0" marB="0"/>
                </a:tc>
                <a:tc>
                  <a:txBody>
                    <a:bodyPr/>
                    <a:lstStyle/>
                    <a:p>
                      <a:pPr marL="0" marR="0" algn="l">
                        <a:lnSpc>
                          <a:spcPct val="107000"/>
                        </a:lnSpc>
                        <a:spcBef>
                          <a:spcPts val="0"/>
                        </a:spcBef>
                        <a:spcAft>
                          <a:spcPts val="0"/>
                        </a:spcAft>
                      </a:pPr>
                      <a:r>
                        <a:rPr lang="en-US" sz="1600">
                          <a:effectLst/>
                        </a:rPr>
                        <a:t>Rs 3300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1432" marR="41432" marT="0" marB="0"/>
                </a:tc>
              </a:tr>
              <a:tr h="255361">
                <a:tc>
                  <a:txBody>
                    <a:bodyPr/>
                    <a:lstStyle/>
                    <a:p>
                      <a:pPr marL="0" marR="0" lvl="0" indent="0" algn="ctr">
                        <a:lnSpc>
                          <a:spcPct val="107000"/>
                        </a:lnSpc>
                        <a:spcBef>
                          <a:spcPts val="0"/>
                        </a:spcBef>
                        <a:spcAft>
                          <a:spcPts val="0"/>
                        </a:spcAft>
                        <a:buFont typeface="+mj-lt"/>
                        <a:buNone/>
                      </a:pPr>
                      <a:r>
                        <a:rPr lang="en-US" sz="1600" dirty="0" smtClean="0">
                          <a:effectLst/>
                        </a:rPr>
                        <a:t>7.</a:t>
                      </a: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432" marR="41432" marT="0" marB="0"/>
                </a:tc>
                <a:tc>
                  <a:txBody>
                    <a:bodyPr/>
                    <a:lstStyle/>
                    <a:p>
                      <a:pPr marL="0" marR="0" algn="l">
                        <a:spcBef>
                          <a:spcPts val="360"/>
                        </a:spcBef>
                        <a:spcAft>
                          <a:spcPts val="360"/>
                        </a:spcAft>
                      </a:pPr>
                      <a:r>
                        <a:rPr lang="en-US" sz="1600" dirty="0">
                          <a:effectLst/>
                        </a:rPr>
                        <a:t>PIC-16F877A</a:t>
                      </a:r>
                      <a:endParaRPr lang="en-US" sz="1600" b="1" dirty="0">
                        <a:effectLst/>
                        <a:latin typeface="Calibri" panose="020F0502020204030204" pitchFamily="34" charset="0"/>
                        <a:ea typeface="Times New Roman" panose="02020603050405020304" pitchFamily="18" charset="0"/>
                      </a:endParaRPr>
                    </a:p>
                  </a:txBody>
                  <a:tcPr marL="41432" marR="41432" marT="0" marB="0"/>
                </a:tc>
                <a:tc>
                  <a:txBody>
                    <a:bodyPr/>
                    <a:lstStyle/>
                    <a:p>
                      <a:pPr marL="0" marR="0" algn="l">
                        <a:lnSpc>
                          <a:spcPct val="107000"/>
                        </a:lnSpc>
                        <a:spcBef>
                          <a:spcPts val="0"/>
                        </a:spcBef>
                        <a:spcAft>
                          <a:spcPts val="0"/>
                        </a:spcAft>
                      </a:pPr>
                      <a:r>
                        <a:rPr lang="en-US" sz="1600">
                          <a:effectLst/>
                        </a:rPr>
                        <a:t>Rs 180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1432" marR="41432" marT="0" marB="0"/>
                </a:tc>
                <a:tc>
                  <a:txBody>
                    <a:bodyPr/>
                    <a:lstStyle/>
                    <a:p>
                      <a:pPr marL="0" marR="0" algn="l">
                        <a:lnSpc>
                          <a:spcPct val="107000"/>
                        </a:lnSpc>
                        <a:spcBef>
                          <a:spcPts val="0"/>
                        </a:spcBef>
                        <a:spcAft>
                          <a:spcPts val="0"/>
                        </a:spcAft>
                      </a:pPr>
                      <a:r>
                        <a:rPr lang="en-US" sz="1600">
                          <a:effectLst/>
                        </a:rPr>
                        <a:t>1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1432" marR="41432" marT="0" marB="0"/>
                </a:tc>
                <a:tc>
                  <a:txBody>
                    <a:bodyPr/>
                    <a:lstStyle/>
                    <a:p>
                      <a:pPr marL="0" marR="0" algn="l">
                        <a:lnSpc>
                          <a:spcPct val="107000"/>
                        </a:lnSpc>
                        <a:spcBef>
                          <a:spcPts val="0"/>
                        </a:spcBef>
                        <a:spcAft>
                          <a:spcPts val="0"/>
                        </a:spcAft>
                      </a:pPr>
                      <a:r>
                        <a:rPr lang="en-US" sz="1600">
                          <a:effectLst/>
                        </a:rPr>
                        <a:t>Rs 180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1432" marR="41432" marT="0" marB="0"/>
                </a:tc>
              </a:tr>
              <a:tr h="521219">
                <a:tc>
                  <a:txBody>
                    <a:bodyPr/>
                    <a:lstStyle/>
                    <a:p>
                      <a:pPr marL="0" marR="0" lvl="0" indent="0" algn="ctr">
                        <a:lnSpc>
                          <a:spcPct val="107000"/>
                        </a:lnSpc>
                        <a:spcBef>
                          <a:spcPts val="0"/>
                        </a:spcBef>
                        <a:spcAft>
                          <a:spcPts val="0"/>
                        </a:spcAft>
                        <a:buFont typeface="+mj-lt"/>
                        <a:buNone/>
                      </a:pPr>
                      <a:r>
                        <a:rPr lang="en-US" sz="1600" dirty="0" smtClean="0">
                          <a:effectLst/>
                        </a:rPr>
                        <a:t>8.</a:t>
                      </a: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432" marR="41432" marT="0" marB="0"/>
                </a:tc>
                <a:tc>
                  <a:txBody>
                    <a:bodyPr/>
                    <a:lstStyle/>
                    <a:p>
                      <a:pPr marL="0" marR="0" algn="l">
                        <a:spcBef>
                          <a:spcPts val="360"/>
                        </a:spcBef>
                        <a:spcAft>
                          <a:spcPts val="360"/>
                        </a:spcAft>
                      </a:pPr>
                      <a:r>
                        <a:rPr lang="en-US" sz="1600" dirty="0">
                          <a:effectLst/>
                        </a:rPr>
                        <a:t>Wireless camera</a:t>
                      </a:r>
                    </a:p>
                    <a:p>
                      <a:pPr marL="0" marR="0" algn="l">
                        <a:lnSpc>
                          <a:spcPts val="1500"/>
                        </a:lnSpc>
                        <a:spcBef>
                          <a:spcPts val="0"/>
                        </a:spcBef>
                        <a:spcAft>
                          <a:spcPts val="0"/>
                        </a:spcAft>
                      </a:pPr>
                      <a:r>
                        <a:rPr lang="en-US" sz="1600" u="sng" kern="0" dirty="0">
                          <a:effectLst/>
                        </a:rPr>
                        <a:t>(</a:t>
                      </a:r>
                      <a:r>
                        <a:rPr lang="en-US" sz="1600" u="sng" kern="0" dirty="0" err="1">
                          <a:effectLst/>
                        </a:rPr>
                        <a:t>J</a:t>
                      </a:r>
                      <a:r>
                        <a:rPr lang="en-US" sz="1600" kern="0" dirty="0" err="1">
                          <a:effectLst/>
                        </a:rPr>
                        <a:t>mk</a:t>
                      </a:r>
                      <a:r>
                        <a:rPr lang="en-US" sz="1600" kern="0" dirty="0">
                          <a:effectLst/>
                        </a:rPr>
                        <a:t> Ws-309as)</a:t>
                      </a:r>
                      <a:endParaRPr lang="en-US" sz="1600" b="1" kern="0" dirty="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1432" marR="41432" marT="0" marB="0"/>
                </a:tc>
                <a:tc>
                  <a:txBody>
                    <a:bodyPr/>
                    <a:lstStyle/>
                    <a:p>
                      <a:pPr marL="0" marR="0" algn="l">
                        <a:lnSpc>
                          <a:spcPct val="107000"/>
                        </a:lnSpc>
                        <a:spcBef>
                          <a:spcPts val="0"/>
                        </a:spcBef>
                        <a:spcAft>
                          <a:spcPts val="0"/>
                        </a:spcAft>
                      </a:pPr>
                      <a:r>
                        <a:rPr lang="en-US" sz="1600" dirty="0" err="1">
                          <a:effectLst/>
                        </a:rPr>
                        <a:t>Rs</a:t>
                      </a:r>
                      <a:r>
                        <a:rPr lang="en-US" sz="1600" dirty="0">
                          <a:effectLst/>
                        </a:rPr>
                        <a:t> 2249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432" marR="41432" marT="0" marB="0"/>
                </a:tc>
                <a:tc>
                  <a:txBody>
                    <a:bodyPr/>
                    <a:lstStyle/>
                    <a:p>
                      <a:pPr marL="0" marR="0" algn="l">
                        <a:lnSpc>
                          <a:spcPct val="107000"/>
                        </a:lnSpc>
                        <a:spcBef>
                          <a:spcPts val="0"/>
                        </a:spcBef>
                        <a:spcAft>
                          <a:spcPts val="0"/>
                        </a:spcAft>
                      </a:pPr>
                      <a:r>
                        <a:rPr lang="en-US" sz="1600">
                          <a:effectLst/>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1432" marR="41432" marT="0" marB="0"/>
                </a:tc>
                <a:tc>
                  <a:txBody>
                    <a:bodyPr/>
                    <a:lstStyle/>
                    <a:p>
                      <a:pPr marL="0" marR="0" algn="l">
                        <a:lnSpc>
                          <a:spcPct val="107000"/>
                        </a:lnSpc>
                        <a:spcBef>
                          <a:spcPts val="0"/>
                        </a:spcBef>
                        <a:spcAft>
                          <a:spcPts val="0"/>
                        </a:spcAft>
                      </a:pPr>
                      <a:r>
                        <a:rPr lang="en-US" sz="1600">
                          <a:effectLst/>
                        </a:rPr>
                        <a:t>Rs 2249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1432" marR="41432" marT="0" marB="0"/>
                </a:tc>
              </a:tr>
              <a:tr h="411876">
                <a:tc>
                  <a:txBody>
                    <a:bodyPr/>
                    <a:lstStyle/>
                    <a:p>
                      <a:pPr marL="0" marR="0" lvl="0" indent="0" algn="ctr">
                        <a:lnSpc>
                          <a:spcPct val="107000"/>
                        </a:lnSpc>
                        <a:spcBef>
                          <a:spcPts val="0"/>
                        </a:spcBef>
                        <a:spcAft>
                          <a:spcPts val="0"/>
                        </a:spcAft>
                        <a:buFont typeface="+mj-lt"/>
                        <a:buNone/>
                      </a:pPr>
                      <a:r>
                        <a:rPr lang="en-US" sz="1600" dirty="0" smtClean="0">
                          <a:effectLst/>
                        </a:rPr>
                        <a:t>9.</a:t>
                      </a: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432" marR="41432" marT="0" marB="0"/>
                </a:tc>
                <a:tc>
                  <a:txBody>
                    <a:bodyPr/>
                    <a:lstStyle/>
                    <a:p>
                      <a:pPr marL="0" marR="0" algn="l">
                        <a:spcBef>
                          <a:spcPts val="360"/>
                        </a:spcBef>
                        <a:spcAft>
                          <a:spcPts val="360"/>
                        </a:spcAft>
                      </a:pPr>
                      <a:r>
                        <a:rPr lang="en-US" sz="1600">
                          <a:effectLst/>
                        </a:rPr>
                        <a:t>12v SPDT  Relay	</a:t>
                      </a:r>
                      <a:endParaRPr lang="en-US" sz="1600" b="1">
                        <a:effectLst/>
                        <a:latin typeface="Calibri" panose="020F0502020204030204" pitchFamily="34" charset="0"/>
                        <a:ea typeface="Times New Roman" panose="02020603050405020304" pitchFamily="18" charset="0"/>
                      </a:endParaRPr>
                    </a:p>
                  </a:txBody>
                  <a:tcPr marL="41432" marR="41432" marT="0" marB="0"/>
                </a:tc>
                <a:tc>
                  <a:txBody>
                    <a:bodyPr/>
                    <a:lstStyle/>
                    <a:p>
                      <a:pPr marL="0" marR="0" algn="l">
                        <a:lnSpc>
                          <a:spcPct val="107000"/>
                        </a:lnSpc>
                        <a:spcBef>
                          <a:spcPts val="0"/>
                        </a:spcBef>
                        <a:spcAft>
                          <a:spcPts val="0"/>
                        </a:spcAft>
                      </a:pPr>
                      <a:r>
                        <a:rPr lang="en-US" sz="1600" dirty="0" err="1">
                          <a:effectLst/>
                        </a:rPr>
                        <a:t>Rs</a:t>
                      </a:r>
                      <a:r>
                        <a:rPr lang="en-US" sz="1600" dirty="0">
                          <a:effectLst/>
                        </a:rPr>
                        <a:t> 20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432" marR="41432" marT="0" marB="0"/>
                </a:tc>
                <a:tc>
                  <a:txBody>
                    <a:bodyPr/>
                    <a:lstStyle/>
                    <a:p>
                      <a:pPr marL="0" marR="0" algn="l">
                        <a:lnSpc>
                          <a:spcPct val="107000"/>
                        </a:lnSpc>
                        <a:spcBef>
                          <a:spcPts val="0"/>
                        </a:spcBef>
                        <a:spcAft>
                          <a:spcPts val="0"/>
                        </a:spcAft>
                      </a:pPr>
                      <a:r>
                        <a:rPr lang="en-US" sz="1600">
                          <a:effectLst/>
                        </a:rPr>
                        <a:t>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1432" marR="41432" marT="0" marB="0"/>
                </a:tc>
                <a:tc>
                  <a:txBody>
                    <a:bodyPr/>
                    <a:lstStyle/>
                    <a:p>
                      <a:pPr marL="0" marR="0" algn="l">
                        <a:lnSpc>
                          <a:spcPct val="107000"/>
                        </a:lnSpc>
                        <a:spcBef>
                          <a:spcPts val="0"/>
                        </a:spcBef>
                        <a:spcAft>
                          <a:spcPts val="0"/>
                        </a:spcAft>
                        <a:tabLst>
                          <a:tab pos="595630" algn="l"/>
                        </a:tabLst>
                      </a:pPr>
                      <a:r>
                        <a:rPr lang="en-US" sz="1600">
                          <a:effectLst/>
                        </a:rPr>
                        <a:t>Rs 120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1432" marR="41432" marT="0" marB="0"/>
                </a:tc>
              </a:tr>
              <a:tr h="588555">
                <a:tc>
                  <a:txBody>
                    <a:bodyPr/>
                    <a:lstStyle/>
                    <a:p>
                      <a:pPr marL="0" marR="0" lvl="0" indent="0" algn="ctr">
                        <a:lnSpc>
                          <a:spcPct val="107000"/>
                        </a:lnSpc>
                        <a:spcBef>
                          <a:spcPts val="0"/>
                        </a:spcBef>
                        <a:spcAft>
                          <a:spcPts val="0"/>
                        </a:spcAft>
                        <a:buFont typeface="+mj-lt"/>
                        <a:buNone/>
                      </a:pPr>
                      <a:r>
                        <a:rPr lang="en-US" sz="1600" dirty="0" smtClean="0">
                          <a:effectLst/>
                        </a:rPr>
                        <a:t>10.</a:t>
                      </a: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432" marR="41432" marT="0" marB="0"/>
                </a:tc>
                <a:tc>
                  <a:txBody>
                    <a:bodyPr/>
                    <a:lstStyle/>
                    <a:p>
                      <a:pPr marL="0" marR="0" algn="l">
                        <a:spcBef>
                          <a:spcPts val="360"/>
                        </a:spcBef>
                        <a:spcAft>
                          <a:spcPts val="360"/>
                        </a:spcAft>
                      </a:pPr>
                      <a:r>
                        <a:rPr lang="en-US" sz="1600">
                          <a:effectLst/>
                        </a:rPr>
                        <a:t>Gas sensor MQ6		</a:t>
                      </a:r>
                      <a:endParaRPr lang="en-US" sz="1600" b="1">
                        <a:effectLst/>
                        <a:latin typeface="Calibri" panose="020F0502020204030204" pitchFamily="34" charset="0"/>
                        <a:ea typeface="Times New Roman" panose="02020603050405020304" pitchFamily="18" charset="0"/>
                      </a:endParaRPr>
                    </a:p>
                  </a:txBody>
                  <a:tcPr marL="41432" marR="41432" marT="0" marB="0"/>
                </a:tc>
                <a:tc>
                  <a:txBody>
                    <a:bodyPr/>
                    <a:lstStyle/>
                    <a:p>
                      <a:pPr marL="0" marR="0" algn="l">
                        <a:lnSpc>
                          <a:spcPct val="107000"/>
                        </a:lnSpc>
                        <a:spcBef>
                          <a:spcPts val="0"/>
                        </a:spcBef>
                        <a:spcAft>
                          <a:spcPts val="0"/>
                        </a:spcAft>
                      </a:pPr>
                      <a:r>
                        <a:rPr lang="en-US" sz="1600" dirty="0" err="1">
                          <a:effectLst/>
                        </a:rPr>
                        <a:t>Rs</a:t>
                      </a:r>
                      <a:r>
                        <a:rPr lang="en-US" sz="1600" dirty="0">
                          <a:effectLst/>
                        </a:rPr>
                        <a:t> 365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432" marR="41432" marT="0" marB="0"/>
                </a:tc>
                <a:tc>
                  <a:txBody>
                    <a:bodyPr/>
                    <a:lstStyle/>
                    <a:p>
                      <a:pPr marL="0" marR="0" algn="l">
                        <a:lnSpc>
                          <a:spcPct val="107000"/>
                        </a:lnSpc>
                        <a:spcBef>
                          <a:spcPts val="0"/>
                        </a:spcBef>
                        <a:spcAft>
                          <a:spcPts val="0"/>
                        </a:spcAft>
                      </a:pPr>
                      <a:r>
                        <a:rPr lang="en-US" sz="1600">
                          <a:effectLst/>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1432" marR="41432" marT="0" marB="0"/>
                </a:tc>
                <a:tc>
                  <a:txBody>
                    <a:bodyPr/>
                    <a:lstStyle/>
                    <a:p>
                      <a:pPr marL="0" marR="0" algn="l">
                        <a:lnSpc>
                          <a:spcPct val="107000"/>
                        </a:lnSpc>
                        <a:spcBef>
                          <a:spcPts val="0"/>
                        </a:spcBef>
                        <a:spcAft>
                          <a:spcPts val="0"/>
                        </a:spcAft>
                      </a:pPr>
                      <a:r>
                        <a:rPr lang="en-US" sz="1600">
                          <a:effectLst/>
                        </a:rPr>
                        <a:t>Rs 365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1432" marR="41432" marT="0" marB="0"/>
                </a:tc>
              </a:tr>
              <a:tr h="392370">
                <a:tc>
                  <a:txBody>
                    <a:bodyPr/>
                    <a:lstStyle/>
                    <a:p>
                      <a:pPr marL="0" marR="0" lvl="0" indent="0" algn="ctr">
                        <a:lnSpc>
                          <a:spcPct val="107000"/>
                        </a:lnSpc>
                        <a:spcBef>
                          <a:spcPts val="0"/>
                        </a:spcBef>
                        <a:spcAft>
                          <a:spcPts val="0"/>
                        </a:spcAft>
                        <a:buFont typeface="+mj-lt"/>
                        <a:buNone/>
                      </a:pPr>
                      <a:r>
                        <a:rPr lang="en-US" sz="1600" dirty="0" smtClean="0">
                          <a:effectLst/>
                        </a:rPr>
                        <a:t>11.</a:t>
                      </a: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432" marR="41432" marT="0" marB="0"/>
                </a:tc>
                <a:tc>
                  <a:txBody>
                    <a:bodyPr/>
                    <a:lstStyle/>
                    <a:p>
                      <a:pPr marL="0" marR="0" algn="l">
                        <a:spcBef>
                          <a:spcPts val="360"/>
                        </a:spcBef>
                        <a:spcAft>
                          <a:spcPts val="360"/>
                        </a:spcAft>
                      </a:pPr>
                      <a:r>
                        <a:rPr lang="en-US" sz="1600">
                          <a:effectLst/>
                        </a:rPr>
                        <a:t>Temp sensor 10K	</a:t>
                      </a:r>
                      <a:endParaRPr lang="en-US" sz="1600" b="1">
                        <a:effectLst/>
                        <a:latin typeface="Calibri" panose="020F0502020204030204" pitchFamily="34" charset="0"/>
                        <a:ea typeface="Times New Roman" panose="02020603050405020304" pitchFamily="18" charset="0"/>
                      </a:endParaRPr>
                    </a:p>
                  </a:txBody>
                  <a:tcPr marL="41432" marR="41432" marT="0" marB="0"/>
                </a:tc>
                <a:tc>
                  <a:txBody>
                    <a:bodyPr/>
                    <a:lstStyle/>
                    <a:p>
                      <a:pPr marL="0" marR="0" algn="l">
                        <a:lnSpc>
                          <a:spcPct val="107000"/>
                        </a:lnSpc>
                        <a:spcBef>
                          <a:spcPts val="0"/>
                        </a:spcBef>
                        <a:spcAft>
                          <a:spcPts val="0"/>
                        </a:spcAft>
                      </a:pPr>
                      <a:r>
                        <a:rPr lang="en-US" sz="1600" dirty="0" err="1">
                          <a:effectLst/>
                        </a:rPr>
                        <a:t>Rs</a:t>
                      </a:r>
                      <a:r>
                        <a:rPr lang="en-US" sz="1600" dirty="0">
                          <a:effectLst/>
                        </a:rPr>
                        <a:t> 25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432" marR="41432" marT="0" marB="0"/>
                </a:tc>
                <a:tc>
                  <a:txBody>
                    <a:bodyPr/>
                    <a:lstStyle/>
                    <a:p>
                      <a:pPr marL="0" marR="0" algn="l">
                        <a:lnSpc>
                          <a:spcPct val="107000"/>
                        </a:lnSpc>
                        <a:spcBef>
                          <a:spcPts val="0"/>
                        </a:spcBef>
                        <a:spcAft>
                          <a:spcPts val="0"/>
                        </a:spcAft>
                      </a:pPr>
                      <a:r>
                        <a:rPr lang="en-US" sz="1600">
                          <a:effectLst/>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1432" marR="41432" marT="0" marB="0"/>
                </a:tc>
                <a:tc>
                  <a:txBody>
                    <a:bodyPr/>
                    <a:lstStyle/>
                    <a:p>
                      <a:pPr marL="0" marR="0" algn="l">
                        <a:lnSpc>
                          <a:spcPct val="107000"/>
                        </a:lnSpc>
                        <a:spcBef>
                          <a:spcPts val="0"/>
                        </a:spcBef>
                        <a:spcAft>
                          <a:spcPts val="0"/>
                        </a:spcAft>
                      </a:pPr>
                      <a:r>
                        <a:rPr lang="en-US" sz="1600">
                          <a:effectLst/>
                        </a:rPr>
                        <a:t>Rs 25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1432" marR="41432" marT="0" marB="0"/>
                </a:tc>
              </a:tr>
              <a:tr h="255361">
                <a:tc>
                  <a:txBody>
                    <a:bodyPr/>
                    <a:lstStyle/>
                    <a:p>
                      <a:pPr marL="0" marR="0" lvl="0" indent="0" algn="ctr">
                        <a:lnSpc>
                          <a:spcPct val="107000"/>
                        </a:lnSpc>
                        <a:spcBef>
                          <a:spcPts val="0"/>
                        </a:spcBef>
                        <a:spcAft>
                          <a:spcPts val="0"/>
                        </a:spcAft>
                        <a:buFont typeface="+mj-lt"/>
                        <a:buNone/>
                      </a:pPr>
                      <a:r>
                        <a:rPr lang="en-US" sz="1600" dirty="0" smtClean="0">
                          <a:effectLst/>
                        </a:rPr>
                        <a:t>12.</a:t>
                      </a: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432" marR="41432" marT="0" marB="0"/>
                </a:tc>
                <a:tc>
                  <a:txBody>
                    <a:bodyPr/>
                    <a:lstStyle/>
                    <a:p>
                      <a:pPr marL="0" marR="0" algn="l">
                        <a:spcBef>
                          <a:spcPts val="360"/>
                        </a:spcBef>
                        <a:spcAft>
                          <a:spcPts val="360"/>
                        </a:spcAft>
                      </a:pPr>
                      <a:r>
                        <a:rPr lang="en-US" sz="1600">
                          <a:effectLst/>
                        </a:rPr>
                        <a:t>PIR Sensor</a:t>
                      </a:r>
                      <a:endParaRPr lang="en-US" sz="1600" b="1">
                        <a:effectLst/>
                        <a:latin typeface="Calibri" panose="020F0502020204030204" pitchFamily="34" charset="0"/>
                        <a:ea typeface="Times New Roman" panose="02020603050405020304" pitchFamily="18" charset="0"/>
                      </a:endParaRPr>
                    </a:p>
                  </a:txBody>
                  <a:tcPr marL="41432" marR="41432" marT="0" marB="0"/>
                </a:tc>
                <a:tc>
                  <a:txBody>
                    <a:bodyPr/>
                    <a:lstStyle/>
                    <a:p>
                      <a:pPr marL="0" marR="0" algn="l">
                        <a:lnSpc>
                          <a:spcPct val="107000"/>
                        </a:lnSpc>
                        <a:spcBef>
                          <a:spcPts val="0"/>
                        </a:spcBef>
                        <a:spcAft>
                          <a:spcPts val="0"/>
                        </a:spcAft>
                      </a:pPr>
                      <a:r>
                        <a:rPr lang="en-US" sz="1600">
                          <a:effectLst/>
                        </a:rPr>
                        <a:t>Rs 380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1432" marR="41432" marT="0" marB="0"/>
                </a:tc>
                <a:tc>
                  <a:txBody>
                    <a:bodyPr/>
                    <a:lstStyle/>
                    <a:p>
                      <a:pPr marL="0" marR="0" algn="l">
                        <a:lnSpc>
                          <a:spcPct val="107000"/>
                        </a:lnSpc>
                        <a:spcBef>
                          <a:spcPts val="0"/>
                        </a:spcBef>
                        <a:spcAft>
                          <a:spcPts val="0"/>
                        </a:spcAft>
                      </a:pPr>
                      <a:r>
                        <a:rPr lang="en-US" sz="1600" dirty="0">
                          <a:effectLst/>
                        </a:rPr>
                        <a:t>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432" marR="41432" marT="0" marB="0"/>
                </a:tc>
                <a:tc>
                  <a:txBody>
                    <a:bodyPr/>
                    <a:lstStyle/>
                    <a:p>
                      <a:pPr marL="0" marR="0" algn="l">
                        <a:lnSpc>
                          <a:spcPct val="107000"/>
                        </a:lnSpc>
                        <a:spcBef>
                          <a:spcPts val="0"/>
                        </a:spcBef>
                        <a:spcAft>
                          <a:spcPts val="0"/>
                        </a:spcAft>
                      </a:pPr>
                      <a:r>
                        <a:rPr lang="en-US" sz="1600">
                          <a:effectLst/>
                        </a:rPr>
                        <a:t>Rs 380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1432" marR="41432" marT="0" marB="0"/>
                </a:tc>
              </a:tr>
              <a:tr h="255361">
                <a:tc>
                  <a:txBody>
                    <a:bodyPr/>
                    <a:lstStyle/>
                    <a:p>
                      <a:pPr marL="0" marR="0" lvl="0" indent="0" algn="ctr">
                        <a:lnSpc>
                          <a:spcPct val="107000"/>
                        </a:lnSpc>
                        <a:spcBef>
                          <a:spcPts val="0"/>
                        </a:spcBef>
                        <a:spcAft>
                          <a:spcPts val="0"/>
                        </a:spcAft>
                        <a:buFont typeface="+mj-lt"/>
                        <a:buNone/>
                      </a:pPr>
                      <a:r>
                        <a:rPr lang="en-US" sz="1600" dirty="0" smtClean="0">
                          <a:effectLst/>
                        </a:rPr>
                        <a:t>13.</a:t>
                      </a: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432" marR="41432" marT="0" marB="0"/>
                </a:tc>
                <a:tc>
                  <a:txBody>
                    <a:bodyPr/>
                    <a:lstStyle/>
                    <a:p>
                      <a:pPr marL="0" marR="0" algn="l">
                        <a:spcBef>
                          <a:spcPts val="360"/>
                        </a:spcBef>
                        <a:spcAft>
                          <a:spcPts val="360"/>
                        </a:spcAft>
                      </a:pPr>
                      <a:r>
                        <a:rPr lang="en-US" sz="1600">
                          <a:effectLst/>
                        </a:rPr>
                        <a:t>230v/12v Transformer</a:t>
                      </a:r>
                      <a:endParaRPr lang="en-US" sz="1600" b="1">
                        <a:effectLst/>
                        <a:latin typeface="Calibri" panose="020F0502020204030204" pitchFamily="34" charset="0"/>
                        <a:ea typeface="Times New Roman" panose="02020603050405020304" pitchFamily="18" charset="0"/>
                      </a:endParaRPr>
                    </a:p>
                  </a:txBody>
                  <a:tcPr marL="41432" marR="41432" marT="0" marB="0"/>
                </a:tc>
                <a:tc>
                  <a:txBody>
                    <a:bodyPr/>
                    <a:lstStyle/>
                    <a:p>
                      <a:pPr marL="0" marR="0" algn="l">
                        <a:lnSpc>
                          <a:spcPct val="107000"/>
                        </a:lnSpc>
                        <a:spcBef>
                          <a:spcPts val="0"/>
                        </a:spcBef>
                        <a:spcAft>
                          <a:spcPts val="0"/>
                        </a:spcAft>
                      </a:pPr>
                      <a:r>
                        <a:rPr lang="en-US" sz="1600">
                          <a:effectLst/>
                        </a:rPr>
                        <a:t>Rs 150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1432" marR="41432" marT="0" marB="0"/>
                </a:tc>
                <a:tc>
                  <a:txBody>
                    <a:bodyPr/>
                    <a:lstStyle/>
                    <a:p>
                      <a:pPr marL="0" marR="0" algn="l">
                        <a:lnSpc>
                          <a:spcPct val="107000"/>
                        </a:lnSpc>
                        <a:spcBef>
                          <a:spcPts val="0"/>
                        </a:spcBef>
                        <a:spcAft>
                          <a:spcPts val="0"/>
                        </a:spcAft>
                      </a:pPr>
                      <a:r>
                        <a:rPr lang="en-US" sz="1600" dirty="0">
                          <a:effectLst/>
                        </a:rPr>
                        <a:t>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432" marR="41432" marT="0" marB="0"/>
                </a:tc>
                <a:tc>
                  <a:txBody>
                    <a:bodyPr/>
                    <a:lstStyle/>
                    <a:p>
                      <a:pPr marL="0" marR="0" algn="l">
                        <a:lnSpc>
                          <a:spcPct val="107000"/>
                        </a:lnSpc>
                        <a:spcBef>
                          <a:spcPts val="0"/>
                        </a:spcBef>
                        <a:spcAft>
                          <a:spcPts val="0"/>
                        </a:spcAft>
                      </a:pPr>
                      <a:r>
                        <a:rPr lang="en-US" sz="1600">
                          <a:effectLst/>
                        </a:rPr>
                        <a:t>Rs 150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1432" marR="41432" marT="0" marB="0"/>
                </a:tc>
              </a:tr>
              <a:tr h="392370">
                <a:tc>
                  <a:txBody>
                    <a:bodyPr/>
                    <a:lstStyle/>
                    <a:p>
                      <a:pPr marL="0" marR="0" lvl="0" indent="0" algn="ctr">
                        <a:lnSpc>
                          <a:spcPct val="107000"/>
                        </a:lnSpc>
                        <a:spcBef>
                          <a:spcPts val="0"/>
                        </a:spcBef>
                        <a:spcAft>
                          <a:spcPts val="0"/>
                        </a:spcAft>
                        <a:buFont typeface="+mj-lt"/>
                        <a:buNone/>
                      </a:pPr>
                      <a:r>
                        <a:rPr lang="en-US" sz="1600" dirty="0" smtClean="0">
                          <a:effectLst/>
                        </a:rPr>
                        <a:t>14.</a:t>
                      </a: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432" marR="41432" marT="0" marB="0"/>
                </a:tc>
                <a:tc>
                  <a:txBody>
                    <a:bodyPr/>
                    <a:lstStyle/>
                    <a:p>
                      <a:pPr marL="0" marR="0" algn="l">
                        <a:spcBef>
                          <a:spcPts val="360"/>
                        </a:spcBef>
                        <a:spcAft>
                          <a:spcPts val="360"/>
                        </a:spcAft>
                      </a:pPr>
                      <a:r>
                        <a:rPr lang="en-US" sz="1600">
                          <a:effectLst/>
                        </a:rPr>
                        <a:t>2 inch Bore Wheel thick	</a:t>
                      </a:r>
                      <a:endParaRPr lang="en-US" sz="1600" b="1">
                        <a:effectLst/>
                        <a:latin typeface="Calibri" panose="020F0502020204030204" pitchFamily="34" charset="0"/>
                        <a:ea typeface="Times New Roman" panose="02020603050405020304" pitchFamily="18" charset="0"/>
                      </a:endParaRPr>
                    </a:p>
                  </a:txBody>
                  <a:tcPr marL="41432" marR="41432" marT="0" marB="0"/>
                </a:tc>
                <a:tc>
                  <a:txBody>
                    <a:bodyPr/>
                    <a:lstStyle/>
                    <a:p>
                      <a:pPr marL="0" marR="0" algn="l">
                        <a:lnSpc>
                          <a:spcPct val="107000"/>
                        </a:lnSpc>
                        <a:spcBef>
                          <a:spcPts val="0"/>
                        </a:spcBef>
                        <a:spcAft>
                          <a:spcPts val="0"/>
                        </a:spcAft>
                      </a:pPr>
                      <a:r>
                        <a:rPr lang="en-US" sz="1600">
                          <a:effectLst/>
                        </a:rPr>
                        <a:t>Rs 60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1432" marR="41432" marT="0" marB="0"/>
                </a:tc>
                <a:tc>
                  <a:txBody>
                    <a:bodyPr/>
                    <a:lstStyle/>
                    <a:p>
                      <a:pPr marL="0" marR="0" algn="l">
                        <a:lnSpc>
                          <a:spcPct val="107000"/>
                        </a:lnSpc>
                        <a:spcBef>
                          <a:spcPts val="0"/>
                        </a:spcBef>
                        <a:spcAft>
                          <a:spcPts val="0"/>
                        </a:spcAft>
                      </a:pPr>
                      <a:r>
                        <a:rPr lang="en-US" sz="1600" dirty="0">
                          <a:effectLst/>
                        </a:rPr>
                        <a:t>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432" marR="41432" marT="0" marB="0"/>
                </a:tc>
                <a:tc>
                  <a:txBody>
                    <a:bodyPr/>
                    <a:lstStyle/>
                    <a:p>
                      <a:pPr marL="0" marR="0" algn="l">
                        <a:lnSpc>
                          <a:spcPct val="107000"/>
                        </a:lnSpc>
                        <a:spcBef>
                          <a:spcPts val="0"/>
                        </a:spcBef>
                        <a:spcAft>
                          <a:spcPts val="0"/>
                        </a:spcAft>
                      </a:pPr>
                      <a:r>
                        <a:rPr lang="en-US" sz="1600">
                          <a:effectLst/>
                        </a:rPr>
                        <a:t>Rs 240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1432" marR="41432" marT="0" marB="0"/>
                </a:tc>
              </a:tr>
              <a:tr h="392370">
                <a:tc>
                  <a:txBody>
                    <a:bodyPr/>
                    <a:lstStyle/>
                    <a:p>
                      <a:pPr marL="0" marR="0" lvl="0" indent="0" algn="ctr">
                        <a:lnSpc>
                          <a:spcPct val="107000"/>
                        </a:lnSpc>
                        <a:spcBef>
                          <a:spcPts val="0"/>
                        </a:spcBef>
                        <a:spcAft>
                          <a:spcPts val="0"/>
                        </a:spcAft>
                        <a:buFont typeface="+mj-lt"/>
                        <a:buNone/>
                      </a:pPr>
                      <a:r>
                        <a:rPr lang="en-US" sz="1600" dirty="0" smtClean="0">
                          <a:effectLst/>
                        </a:rPr>
                        <a:t>15.</a:t>
                      </a: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432" marR="41432" marT="0" marB="0"/>
                </a:tc>
                <a:tc>
                  <a:txBody>
                    <a:bodyPr/>
                    <a:lstStyle/>
                    <a:p>
                      <a:pPr marL="0" marR="0" algn="l">
                        <a:spcBef>
                          <a:spcPts val="360"/>
                        </a:spcBef>
                        <a:spcAft>
                          <a:spcPts val="360"/>
                        </a:spcAft>
                      </a:pPr>
                      <a:r>
                        <a:rPr lang="en-US" sz="1600" dirty="0">
                          <a:effectLst/>
                        </a:rPr>
                        <a:t>12V DC Red. Motor 60rpm</a:t>
                      </a:r>
                      <a:endParaRPr lang="en-US" sz="1600" b="1" dirty="0">
                        <a:effectLst/>
                        <a:latin typeface="Calibri" panose="020F0502020204030204" pitchFamily="34" charset="0"/>
                        <a:ea typeface="Times New Roman" panose="02020603050405020304" pitchFamily="18" charset="0"/>
                      </a:endParaRPr>
                    </a:p>
                  </a:txBody>
                  <a:tcPr marL="41432" marR="41432" marT="0" marB="0"/>
                </a:tc>
                <a:tc>
                  <a:txBody>
                    <a:bodyPr/>
                    <a:lstStyle/>
                    <a:p>
                      <a:pPr marL="0" marR="0" algn="l">
                        <a:lnSpc>
                          <a:spcPct val="107000"/>
                        </a:lnSpc>
                        <a:spcBef>
                          <a:spcPts val="0"/>
                        </a:spcBef>
                        <a:spcAft>
                          <a:spcPts val="0"/>
                        </a:spcAft>
                      </a:pPr>
                      <a:r>
                        <a:rPr lang="en-US" sz="1600">
                          <a:effectLst/>
                        </a:rPr>
                        <a:t>Rs 650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1432" marR="41432" marT="0" marB="0"/>
                </a:tc>
                <a:tc>
                  <a:txBody>
                    <a:bodyPr/>
                    <a:lstStyle/>
                    <a:p>
                      <a:pPr marL="0" marR="0" algn="l">
                        <a:lnSpc>
                          <a:spcPct val="107000"/>
                        </a:lnSpc>
                        <a:spcBef>
                          <a:spcPts val="0"/>
                        </a:spcBef>
                        <a:spcAft>
                          <a:spcPts val="0"/>
                        </a:spcAft>
                      </a:pPr>
                      <a:r>
                        <a:rPr lang="en-US" sz="1600" dirty="0">
                          <a:effectLst/>
                        </a:rPr>
                        <a:t>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432" marR="41432" marT="0" marB="0"/>
                </a:tc>
                <a:tc>
                  <a:txBody>
                    <a:bodyPr/>
                    <a:lstStyle/>
                    <a:p>
                      <a:pPr marL="0" marR="0" algn="l">
                        <a:lnSpc>
                          <a:spcPct val="107000"/>
                        </a:lnSpc>
                        <a:spcBef>
                          <a:spcPts val="0"/>
                        </a:spcBef>
                        <a:spcAft>
                          <a:spcPts val="0"/>
                        </a:spcAft>
                      </a:pPr>
                      <a:r>
                        <a:rPr lang="en-US" sz="1600" dirty="0" err="1">
                          <a:effectLst/>
                        </a:rPr>
                        <a:t>Rs</a:t>
                      </a:r>
                      <a:r>
                        <a:rPr lang="en-US" sz="1600" dirty="0">
                          <a:effectLst/>
                        </a:rPr>
                        <a:t> 2600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432" marR="41432" marT="0" marB="0"/>
                </a:tc>
              </a:tr>
              <a:tr h="255361">
                <a:tc>
                  <a:txBody>
                    <a:bodyPr/>
                    <a:lstStyle/>
                    <a:p>
                      <a:pPr marL="0" marR="0" lvl="0" indent="0" algn="ctr">
                        <a:lnSpc>
                          <a:spcPct val="107000"/>
                        </a:lnSpc>
                        <a:spcBef>
                          <a:spcPts val="0"/>
                        </a:spcBef>
                        <a:spcAft>
                          <a:spcPts val="0"/>
                        </a:spcAft>
                        <a:buFont typeface="+mj-lt"/>
                        <a:buNone/>
                      </a:pPr>
                      <a:r>
                        <a:rPr lang="en-US" sz="1600" dirty="0" smtClean="0">
                          <a:effectLst/>
                        </a:rPr>
                        <a:t>16.</a:t>
                      </a: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432" marR="41432" marT="0" marB="0"/>
                </a:tc>
                <a:tc>
                  <a:txBody>
                    <a:bodyPr/>
                    <a:lstStyle/>
                    <a:p>
                      <a:pPr marL="0" marR="0" algn="l">
                        <a:spcBef>
                          <a:spcPts val="360"/>
                        </a:spcBef>
                        <a:spcAft>
                          <a:spcPts val="360"/>
                        </a:spcAft>
                      </a:pPr>
                      <a:r>
                        <a:rPr lang="en-US" sz="1600">
                          <a:effectLst/>
                        </a:rPr>
                        <a:t>Battery 6V</a:t>
                      </a:r>
                      <a:endParaRPr lang="en-US" sz="1600" b="1">
                        <a:effectLst/>
                        <a:latin typeface="Calibri" panose="020F0502020204030204" pitchFamily="34" charset="0"/>
                        <a:ea typeface="Times New Roman" panose="02020603050405020304" pitchFamily="18" charset="0"/>
                      </a:endParaRPr>
                    </a:p>
                  </a:txBody>
                  <a:tcPr marL="41432" marR="41432" marT="0" marB="0"/>
                </a:tc>
                <a:tc>
                  <a:txBody>
                    <a:bodyPr/>
                    <a:lstStyle/>
                    <a:p>
                      <a:pPr marL="0" marR="0" algn="l">
                        <a:lnSpc>
                          <a:spcPct val="107000"/>
                        </a:lnSpc>
                        <a:spcBef>
                          <a:spcPts val="0"/>
                        </a:spcBef>
                        <a:spcAft>
                          <a:spcPts val="0"/>
                        </a:spcAft>
                      </a:pPr>
                      <a:r>
                        <a:rPr lang="en-US" sz="1600">
                          <a:effectLst/>
                        </a:rPr>
                        <a:t>Rs 800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1432" marR="41432" marT="0" marB="0"/>
                </a:tc>
                <a:tc>
                  <a:txBody>
                    <a:bodyPr/>
                    <a:lstStyle/>
                    <a:p>
                      <a:pPr marL="0" marR="0" algn="l">
                        <a:lnSpc>
                          <a:spcPct val="107000"/>
                        </a:lnSpc>
                        <a:spcBef>
                          <a:spcPts val="0"/>
                        </a:spcBef>
                        <a:spcAft>
                          <a:spcPts val="0"/>
                        </a:spcAft>
                      </a:pPr>
                      <a:r>
                        <a:rPr lang="en-US" sz="1600">
                          <a:effectLst/>
                        </a:rPr>
                        <a:t>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1432" marR="41432" marT="0" marB="0"/>
                </a:tc>
                <a:tc>
                  <a:txBody>
                    <a:bodyPr/>
                    <a:lstStyle/>
                    <a:p>
                      <a:pPr marL="0" marR="0" algn="l">
                        <a:lnSpc>
                          <a:spcPct val="107000"/>
                        </a:lnSpc>
                        <a:spcBef>
                          <a:spcPts val="0"/>
                        </a:spcBef>
                        <a:spcAft>
                          <a:spcPts val="0"/>
                        </a:spcAft>
                      </a:pPr>
                      <a:r>
                        <a:rPr lang="en-US" sz="1600" dirty="0" err="1">
                          <a:effectLst/>
                        </a:rPr>
                        <a:t>Rs</a:t>
                      </a:r>
                      <a:r>
                        <a:rPr lang="en-US" sz="1600" dirty="0">
                          <a:effectLst/>
                        </a:rPr>
                        <a:t> </a:t>
                      </a:r>
                      <a:r>
                        <a:rPr lang="en-US" sz="1600" dirty="0" smtClean="0">
                          <a:effectLst/>
                        </a:rPr>
                        <a:t>1600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432" marR="41432" marT="0" marB="0"/>
                </a:tc>
              </a:tr>
              <a:tr h="255361">
                <a:tc>
                  <a:txBody>
                    <a:bodyPr/>
                    <a:lstStyle/>
                    <a:p>
                      <a:pPr marL="0" marR="0" lvl="0" indent="0" algn="ctr">
                        <a:lnSpc>
                          <a:spcPct val="107000"/>
                        </a:lnSpc>
                        <a:spcBef>
                          <a:spcPts val="0"/>
                        </a:spcBef>
                        <a:spcAft>
                          <a:spcPts val="0"/>
                        </a:spcAft>
                        <a:buFont typeface="+mj-lt"/>
                        <a:buNone/>
                      </a:pPr>
                      <a:r>
                        <a:rPr lang="en-GB" sz="1600" dirty="0" smtClean="0">
                          <a:effectLst/>
                          <a:latin typeface="+mn-lt"/>
                          <a:ea typeface="+mn-ea"/>
                          <a:cs typeface="+mn-cs"/>
                        </a:rPr>
                        <a:t>17.</a:t>
                      </a:r>
                      <a:r>
                        <a:rPr lang="en-GB" sz="1600" baseline="0" dirty="0" smtClean="0">
                          <a:effectLst/>
                          <a:latin typeface="+mn-lt"/>
                          <a:ea typeface="+mn-ea"/>
                          <a:cs typeface="+mn-cs"/>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432" marR="41432" marT="0" marB="0"/>
                </a:tc>
                <a:tc>
                  <a:txBody>
                    <a:bodyPr/>
                    <a:lstStyle/>
                    <a:p>
                      <a:pPr marL="0" marR="0" algn="l">
                        <a:spcBef>
                          <a:spcPts val="360"/>
                        </a:spcBef>
                        <a:spcAft>
                          <a:spcPts val="360"/>
                        </a:spcAft>
                      </a:pPr>
                      <a:r>
                        <a:rPr lang="en-US" sz="1600">
                          <a:effectLst/>
                        </a:rPr>
                        <a:t>TV Tuner</a:t>
                      </a:r>
                      <a:endParaRPr lang="en-US" sz="1600" b="1">
                        <a:effectLst/>
                        <a:latin typeface="Calibri" panose="020F0502020204030204" pitchFamily="34" charset="0"/>
                        <a:ea typeface="Times New Roman" panose="02020603050405020304" pitchFamily="18" charset="0"/>
                      </a:endParaRPr>
                    </a:p>
                  </a:txBody>
                  <a:tcPr marL="41432" marR="41432" marT="0" marB="0"/>
                </a:tc>
                <a:tc>
                  <a:txBody>
                    <a:bodyPr/>
                    <a:lstStyle/>
                    <a:p>
                      <a:pPr marL="0" marR="0" algn="l">
                        <a:lnSpc>
                          <a:spcPct val="107000"/>
                        </a:lnSpc>
                        <a:spcBef>
                          <a:spcPts val="0"/>
                        </a:spcBef>
                        <a:spcAft>
                          <a:spcPts val="0"/>
                        </a:spcAft>
                      </a:pPr>
                      <a:r>
                        <a:rPr lang="en-US" sz="1600">
                          <a:effectLst/>
                        </a:rPr>
                        <a:t>Rs 1080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1432" marR="41432" marT="0" marB="0"/>
                </a:tc>
                <a:tc>
                  <a:txBody>
                    <a:bodyPr/>
                    <a:lstStyle/>
                    <a:p>
                      <a:pPr marL="0" marR="0" algn="l">
                        <a:lnSpc>
                          <a:spcPct val="107000"/>
                        </a:lnSpc>
                        <a:spcBef>
                          <a:spcPts val="0"/>
                        </a:spcBef>
                        <a:spcAft>
                          <a:spcPts val="0"/>
                        </a:spcAft>
                      </a:pPr>
                      <a:r>
                        <a:rPr lang="en-US" sz="1600">
                          <a:effectLst/>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1432" marR="41432" marT="0" marB="0"/>
                </a:tc>
                <a:tc>
                  <a:txBody>
                    <a:bodyPr/>
                    <a:lstStyle/>
                    <a:p>
                      <a:pPr marL="0" marR="0" algn="l">
                        <a:lnSpc>
                          <a:spcPct val="107000"/>
                        </a:lnSpc>
                        <a:spcBef>
                          <a:spcPts val="0"/>
                        </a:spcBef>
                        <a:spcAft>
                          <a:spcPts val="0"/>
                        </a:spcAft>
                      </a:pPr>
                      <a:r>
                        <a:rPr lang="en-US" sz="1600" dirty="0" err="1">
                          <a:effectLst/>
                        </a:rPr>
                        <a:t>Rs</a:t>
                      </a:r>
                      <a:r>
                        <a:rPr lang="en-US" sz="1600" dirty="0">
                          <a:effectLst/>
                        </a:rPr>
                        <a:t> 1080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432" marR="41432" marT="0" marB="0"/>
                </a:tc>
              </a:tr>
              <a:tr h="308875">
                <a:tc gridSpan="4">
                  <a:txBody>
                    <a:bodyPr/>
                    <a:lstStyle/>
                    <a:p>
                      <a:pPr marL="0" marR="0" algn="ctr">
                        <a:lnSpc>
                          <a:spcPct val="107000"/>
                        </a:lnSpc>
                        <a:spcBef>
                          <a:spcPts val="0"/>
                        </a:spcBef>
                        <a:spcAft>
                          <a:spcPts val="0"/>
                        </a:spcAft>
                      </a:pPr>
                      <a:r>
                        <a:rPr lang="en-US" sz="1600" b="1" dirty="0">
                          <a:solidFill>
                            <a:schemeClr val="bg1"/>
                          </a:solidFill>
                          <a:effectLst/>
                        </a:rPr>
                        <a:t>Total :</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432" marR="41432" marT="0" marB="0"/>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l">
                        <a:lnSpc>
                          <a:spcPct val="107000"/>
                        </a:lnSpc>
                        <a:spcBef>
                          <a:spcPts val="0"/>
                        </a:spcBef>
                        <a:spcAft>
                          <a:spcPts val="0"/>
                        </a:spcAft>
                      </a:pPr>
                      <a:r>
                        <a:rPr lang="en-US" sz="1600" b="1" dirty="0" err="1">
                          <a:effectLst/>
                        </a:rPr>
                        <a:t>Rs</a:t>
                      </a:r>
                      <a:r>
                        <a:rPr lang="en-US" sz="1600" b="1" dirty="0">
                          <a:effectLst/>
                        </a:rPr>
                        <a:t> </a:t>
                      </a:r>
                      <a:r>
                        <a:rPr lang="en-US" sz="1600" b="1" dirty="0" smtClean="0">
                          <a:effectLst/>
                        </a:rPr>
                        <a:t>12,674</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432" marR="41432" marT="0" marB="0"/>
                </a:tc>
              </a:tr>
            </a:tbl>
          </a:graphicData>
        </a:graphic>
      </p:graphicFrame>
    </p:spTree>
    <p:extLst>
      <p:ext uri="{BB962C8B-B14F-4D97-AF65-F5344CB8AC3E}">
        <p14:creationId xmlns:p14="http://schemas.microsoft.com/office/powerpoint/2010/main" xmlns="" val="1577178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612" y="119958"/>
            <a:ext cx="9144001" cy="1371600"/>
          </a:xfrm>
        </p:spPr>
        <p:txBody>
          <a:bodyPr/>
          <a:lstStyle/>
          <a:p>
            <a:r>
              <a:rPr lang="en-US" b="1" dirty="0" smtClean="0">
                <a:solidFill>
                  <a:srgbClr val="00FF00"/>
                </a:solidFill>
              </a:rPr>
              <a:t>Why android?</a:t>
            </a:r>
            <a:endParaRPr lang="en-US" b="1" dirty="0">
              <a:solidFill>
                <a:srgbClr val="00FF00"/>
              </a:solidFill>
            </a:endParaRPr>
          </a:p>
        </p:txBody>
      </p:sp>
      <p:sp>
        <p:nvSpPr>
          <p:cNvPr id="3" name="Content Placeholder 2"/>
          <p:cNvSpPr>
            <a:spLocks noGrp="1"/>
          </p:cNvSpPr>
          <p:nvPr>
            <p:ph idx="1"/>
          </p:nvPr>
        </p:nvSpPr>
        <p:spPr>
          <a:xfrm>
            <a:off x="1598612" y="1752600"/>
            <a:ext cx="3962400" cy="4525963"/>
          </a:xfrm>
        </p:spPr>
        <p:txBody>
          <a:bodyPr>
            <a:normAutofit lnSpcReduction="10000"/>
          </a:bodyPr>
          <a:lstStyle/>
          <a:p>
            <a:r>
              <a:rPr lang="en-US" sz="2000" dirty="0" smtClean="0">
                <a:solidFill>
                  <a:srgbClr val="FFFF00"/>
                </a:solidFill>
              </a:rPr>
              <a:t>Powers </a:t>
            </a:r>
            <a:r>
              <a:rPr lang="en-US" sz="2000" dirty="0">
                <a:solidFill>
                  <a:srgbClr val="FFFF00"/>
                </a:solidFill>
              </a:rPr>
              <a:t>hundreds of millions of mobile devices in more than 190 countries around the world. </a:t>
            </a:r>
            <a:endParaRPr lang="en-US" sz="2000" dirty="0" smtClean="0">
              <a:solidFill>
                <a:srgbClr val="FFFF00"/>
              </a:solidFill>
            </a:endParaRPr>
          </a:p>
          <a:p>
            <a:r>
              <a:rPr lang="en-US" sz="2000" dirty="0">
                <a:solidFill>
                  <a:srgbClr val="FFFF00"/>
                </a:solidFill>
              </a:rPr>
              <a:t>L</a:t>
            </a:r>
            <a:r>
              <a:rPr lang="en-US" sz="2000" dirty="0" smtClean="0">
                <a:solidFill>
                  <a:srgbClr val="FFFF00"/>
                </a:solidFill>
              </a:rPr>
              <a:t>argest </a:t>
            </a:r>
            <a:r>
              <a:rPr lang="en-US" sz="2000" dirty="0">
                <a:solidFill>
                  <a:srgbClr val="FFFF00"/>
                </a:solidFill>
              </a:rPr>
              <a:t>installed base of any mobile platform and growing fast—every day another million users power up their Android devices for the first time and start looking for apps, games, and other digital </a:t>
            </a:r>
            <a:r>
              <a:rPr lang="en-US" sz="2000" dirty="0" smtClean="0">
                <a:solidFill>
                  <a:srgbClr val="FFFF00"/>
                </a:solidFill>
              </a:rPr>
              <a:t>content</a:t>
            </a:r>
            <a:r>
              <a:rPr lang="en-US" sz="2000" dirty="0">
                <a:solidFill>
                  <a:srgbClr val="FFFF00"/>
                </a:solidFill>
              </a:rPr>
              <a:t>.</a:t>
            </a:r>
            <a:endParaRPr lang="en-US" sz="2000" dirty="0" smtClean="0">
              <a:solidFill>
                <a:srgbClr val="FFFF00"/>
              </a:solidFill>
            </a:endParaRPr>
          </a:p>
          <a:p>
            <a:r>
              <a:rPr lang="en-US" sz="2000" dirty="0" smtClean="0">
                <a:solidFill>
                  <a:srgbClr val="FFFF00"/>
                </a:solidFill>
              </a:rPr>
              <a:t>Android </a:t>
            </a:r>
            <a:r>
              <a:rPr lang="en-US" sz="2000" dirty="0">
                <a:solidFill>
                  <a:srgbClr val="FFFF00"/>
                </a:solidFill>
              </a:rPr>
              <a:t>gives you a world-class platform for creating apps and games for Android users everywhere, as well as an open marketplace for distributing to them instantly.</a:t>
            </a:r>
          </a:p>
          <a:p>
            <a:endParaRPr lang="en-US" sz="1800" dirty="0"/>
          </a:p>
        </p:txBody>
      </p:sp>
      <p:pic>
        <p:nvPicPr>
          <p:cNvPr id="1026" name="Picture 2" descr="http://developer.android.com/images/about/growth-chart.png"/>
          <p:cNvPicPr>
            <a:picLocks noChangeAspect="1" noChangeArrowheads="1"/>
          </p:cNvPicPr>
          <p:nvPr/>
        </p:nvPicPr>
        <p:blipFill>
          <a:blip r:embed="rId2" cstate="print"/>
          <a:srcRect/>
          <a:stretch>
            <a:fillRect/>
          </a:stretch>
        </p:blipFill>
        <p:spPr bwMode="auto">
          <a:xfrm>
            <a:off x="5561012" y="838199"/>
            <a:ext cx="6248400" cy="5407923"/>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a:t/>
            </a:r>
            <a:br>
              <a:rPr lang="en-US" sz="3100" dirty="0"/>
            </a:br>
            <a:r>
              <a:rPr lang="en-US" sz="3100" b="1" dirty="0">
                <a:solidFill>
                  <a:srgbClr val="00FF00"/>
                </a:solidFill>
              </a:rPr>
              <a:t>Every day more than 1 million new Android devices are activated worldwide.</a:t>
            </a:r>
            <a:r>
              <a:rPr lang="en-US" dirty="0"/>
              <a:t/>
            </a:r>
            <a:br>
              <a:rPr lang="en-US" dirty="0"/>
            </a:br>
            <a:endParaRPr lang="en-US" dirty="0"/>
          </a:p>
        </p:txBody>
      </p:sp>
      <p:sp>
        <p:nvSpPr>
          <p:cNvPr id="3" name="Content Placeholder 2"/>
          <p:cNvSpPr>
            <a:spLocks noGrp="1"/>
          </p:cNvSpPr>
          <p:nvPr>
            <p:ph idx="1"/>
          </p:nvPr>
        </p:nvSpPr>
        <p:spPr>
          <a:xfrm>
            <a:off x="1522413" y="1904999"/>
            <a:ext cx="7848599" cy="4114801"/>
          </a:xfrm>
        </p:spPr>
        <p:txBody>
          <a:bodyPr>
            <a:normAutofit lnSpcReduction="10000"/>
          </a:bodyPr>
          <a:lstStyle/>
          <a:p>
            <a:r>
              <a:rPr lang="en-US" dirty="0">
                <a:solidFill>
                  <a:srgbClr val="FFFF00"/>
                </a:solidFill>
              </a:rPr>
              <a:t>Android’s openness has made it a favorite for consumers and developers alike, driving strong growth in app consumption. </a:t>
            </a:r>
          </a:p>
          <a:p>
            <a:r>
              <a:rPr lang="en-US" dirty="0">
                <a:solidFill>
                  <a:srgbClr val="FFFF00"/>
                </a:solidFill>
              </a:rPr>
              <a:t>Android users download more than 1.5 billion apps and games from Google Play each month.</a:t>
            </a:r>
          </a:p>
          <a:p>
            <a:r>
              <a:rPr lang="en-US" dirty="0">
                <a:solidFill>
                  <a:srgbClr val="FFFF00"/>
                </a:solidFill>
              </a:rPr>
              <a:t>Android is continuously pushing the boundaries of hardware and software forward to bring new capabilities to users and developers.</a:t>
            </a:r>
          </a:p>
          <a:p>
            <a:r>
              <a:rPr lang="en-US" dirty="0">
                <a:solidFill>
                  <a:srgbClr val="FFFF00"/>
                </a:solidFill>
              </a:rPr>
              <a:t>For developers, Android innovation lets you build powerful, differentiated applications that use the latest mobile technologies.</a:t>
            </a:r>
          </a:p>
          <a:p>
            <a:pPr>
              <a:buNone/>
            </a:pPr>
            <a:endParaRPr lang="en-US" dirty="0">
              <a:solidFill>
                <a:srgbClr val="FFFF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580564" y="2667000"/>
            <a:ext cx="2171700" cy="210502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FF00"/>
                </a:solidFill>
              </a:rPr>
              <a:t>Why use android in making app?</a:t>
            </a:r>
            <a:endParaRPr lang="en-US" b="1" dirty="0">
              <a:solidFill>
                <a:srgbClr val="00FF00"/>
              </a:solidFill>
            </a:endParaRPr>
          </a:p>
        </p:txBody>
      </p:sp>
      <p:sp>
        <p:nvSpPr>
          <p:cNvPr id="3" name="Content Placeholder 2"/>
          <p:cNvSpPr>
            <a:spLocks noGrp="1"/>
          </p:cNvSpPr>
          <p:nvPr>
            <p:ph idx="1"/>
          </p:nvPr>
        </p:nvSpPr>
        <p:spPr/>
        <p:txBody>
          <a:bodyPr>
            <a:normAutofit/>
          </a:bodyPr>
          <a:lstStyle/>
          <a:p>
            <a:r>
              <a:rPr lang="en-US" sz="2000" dirty="0">
                <a:solidFill>
                  <a:srgbClr val="FFFF00"/>
                </a:solidFill>
              </a:rPr>
              <a:t>Android gives you everything you need to build best-in-class app experiences. It gives you a single application model that lets you deploy your apps broadly to hundreds of millions of users across a wide range of devices—from phones to tablets and beyond.</a:t>
            </a:r>
          </a:p>
          <a:p>
            <a:r>
              <a:rPr lang="en-US" sz="2000" dirty="0">
                <a:solidFill>
                  <a:srgbClr val="FFFF00"/>
                </a:solidFill>
              </a:rPr>
              <a:t>Android also gives you tools for creating apps that look great and take advantage of the hardware capabilities available on each device. It automatically adapts your UI to look it's best on each device, while giving you as much control as you want over your UI on different device types.</a:t>
            </a:r>
          </a:p>
          <a:p>
            <a:r>
              <a:rPr lang="en-US" sz="2000" dirty="0">
                <a:solidFill>
                  <a:srgbClr val="FFFF00"/>
                </a:solidFill>
              </a:rPr>
              <a:t>To help you develop efficiently, the Android Developer Tools offer a full Java IDE with advanced features for developing, debugging, and packaging Android apps. Using the IDE, you can develop on any available Android device or create virtual devices that emulate any hardware configuration.</a:t>
            </a:r>
          </a:p>
          <a:p>
            <a:endParaRPr lang="en-US" sz="18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9835215">
            <a:off x="3196533" y="988535"/>
            <a:ext cx="5283238" cy="4790936"/>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MEET\Downloads\DSC_0327.jpg"/>
          <p:cNvPicPr>
            <a:picLocks noChangeAspect="1" noChangeArrowheads="1"/>
          </p:cNvPicPr>
          <p:nvPr/>
        </p:nvPicPr>
        <p:blipFill>
          <a:blip r:embed="rId2" cstate="print"/>
          <a:srcRect/>
          <a:stretch>
            <a:fillRect/>
          </a:stretch>
        </p:blipFill>
        <p:spPr bwMode="auto">
          <a:xfrm>
            <a:off x="0" y="0"/>
            <a:ext cx="12188825" cy="6858000"/>
          </a:xfrm>
          <a:prstGeom prst="rect">
            <a:avLst/>
          </a:prstGeom>
          <a:ln>
            <a:noFill/>
          </a:ln>
          <a:effectLst>
            <a:softEdge rad="112500"/>
          </a:effectLst>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rot="10800000">
            <a:off x="-1" y="0"/>
            <a:ext cx="12188825" cy="6858000"/>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MEET\Downloads\DSC_0325.jpg"/>
          <p:cNvPicPr>
            <a:picLocks noChangeAspect="1" noChangeArrowheads="1"/>
          </p:cNvPicPr>
          <p:nvPr/>
        </p:nvPicPr>
        <p:blipFill>
          <a:blip r:embed="rId2" cstate="print"/>
          <a:srcRect/>
          <a:stretch>
            <a:fillRect/>
          </a:stretch>
        </p:blipFill>
        <p:spPr bwMode="auto">
          <a:xfrm>
            <a:off x="0" y="0"/>
            <a:ext cx="12188825" cy="6858000"/>
          </a:xfrm>
          <a:prstGeom prst="rect">
            <a:avLst/>
          </a:prstGeom>
          <a:ln>
            <a:noFill/>
          </a:ln>
          <a:effectLst>
            <a:softEdge rad="112500"/>
          </a:effectLst>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EET\Downloads\DSC_0326.jpg"/>
          <p:cNvPicPr>
            <a:picLocks noChangeAspect="1" noChangeArrowheads="1"/>
          </p:cNvPicPr>
          <p:nvPr/>
        </p:nvPicPr>
        <p:blipFill>
          <a:blip r:embed="rId2" cstate="print"/>
          <a:srcRect/>
          <a:stretch>
            <a:fillRect/>
          </a:stretch>
        </p:blipFill>
        <p:spPr bwMode="auto">
          <a:xfrm>
            <a:off x="0" y="1"/>
            <a:ext cx="12188825" cy="6857999"/>
          </a:xfrm>
          <a:prstGeom prst="rect">
            <a:avLst/>
          </a:prstGeom>
          <a:ln>
            <a:noFill/>
          </a:ln>
          <a:effectLst>
            <a:softEdge rad="112500"/>
          </a:effectLst>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360612" y="1406360"/>
            <a:ext cx="7048500" cy="5438775"/>
          </a:xfrm>
          <a:prstGeom prst="rect">
            <a:avLst/>
          </a:prstGeom>
        </p:spPr>
      </p:pic>
      <p:sp>
        <p:nvSpPr>
          <p:cNvPr id="3" name="Title 2"/>
          <p:cNvSpPr txBox="1">
            <a:spLocks/>
          </p:cNvSpPr>
          <p:nvPr/>
        </p:nvSpPr>
        <p:spPr>
          <a:xfrm>
            <a:off x="1427163" y="457200"/>
            <a:ext cx="8915398" cy="1066800"/>
          </a:xfrm>
          <a:prstGeom prst="rect">
            <a:avLst/>
          </a:prstGeom>
        </p:spPr>
        <p:txBody>
          <a:bodyPr>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n-GB" sz="5400" b="1" dirty="0" smtClean="0">
                <a:solidFill>
                  <a:srgbClr val="00FF00"/>
                </a:solidFill>
                <a:latin typeface="Adobe Fan Heiti Std B" panose="020B0700000000000000" pitchFamily="34" charset="-128"/>
                <a:ea typeface="Adobe Fan Heiti Std B" panose="020B0700000000000000" pitchFamily="34" charset="-128"/>
              </a:rPr>
              <a:t>PIC16F877A Pin Diagram</a:t>
            </a:r>
            <a:endParaRPr lang="en-US" sz="5400" b="1" dirty="0">
              <a:solidFill>
                <a:srgbClr val="00FF00"/>
              </a:solidFill>
              <a:latin typeface="Adobe Fan Heiti Std B" panose="020B0700000000000000" pitchFamily="34" charset="-128"/>
              <a:ea typeface="Adobe Fan Heiti Std B" panose="020B0700000000000000" pitchFamily="34" charset="-128"/>
            </a:endParaRPr>
          </a:p>
        </p:txBody>
      </p:sp>
    </p:spTree>
    <p:extLst>
      <p:ext uri="{BB962C8B-B14F-4D97-AF65-F5344CB8AC3E}">
        <p14:creationId xmlns:p14="http://schemas.microsoft.com/office/powerpoint/2010/main" xmlns="" val="24405514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Autofit/>
          </a:bodyPr>
          <a:lstStyle/>
          <a:p>
            <a:pPr marL="0" indent="0">
              <a:buNone/>
            </a:pPr>
            <a:r>
              <a:rPr lang="en-US" sz="1400" dirty="0">
                <a:solidFill>
                  <a:srgbClr val="FFFF00"/>
                </a:solidFill>
              </a:rPr>
              <a:t>Define CONF_WORD = </a:t>
            </a:r>
            <a:r>
              <a:rPr lang="en-US" sz="1400" dirty="0" smtClean="0">
                <a:solidFill>
                  <a:srgbClr val="FFFF00"/>
                </a:solidFill>
              </a:rPr>
              <a:t>0x3f72</a:t>
            </a:r>
          </a:p>
          <a:p>
            <a:pPr marL="0" indent="0">
              <a:buNone/>
            </a:pPr>
            <a:r>
              <a:rPr lang="en-US" sz="1400" dirty="0" smtClean="0">
                <a:solidFill>
                  <a:srgbClr val="FFFF00"/>
                </a:solidFill>
              </a:rPr>
              <a:t>Define </a:t>
            </a:r>
            <a:r>
              <a:rPr lang="en-US" sz="1400" dirty="0">
                <a:solidFill>
                  <a:srgbClr val="FFFF00"/>
                </a:solidFill>
              </a:rPr>
              <a:t>LCD_BITS = 4  'allowed values are 4 and 8 - the number of data interface lines</a:t>
            </a:r>
          </a:p>
          <a:p>
            <a:pPr marL="0" indent="0">
              <a:buNone/>
            </a:pPr>
            <a:r>
              <a:rPr lang="en-US" sz="1400" dirty="0">
                <a:solidFill>
                  <a:srgbClr val="FFFF00"/>
                </a:solidFill>
              </a:rPr>
              <a:t>Define LCD_DREG = PORTD</a:t>
            </a:r>
          </a:p>
          <a:p>
            <a:pPr marL="0" indent="0">
              <a:buNone/>
            </a:pPr>
            <a:r>
              <a:rPr lang="en-US" sz="1400" dirty="0">
                <a:solidFill>
                  <a:srgbClr val="FFFF00"/>
                </a:solidFill>
              </a:rPr>
              <a:t>Define LCD_DBIT = 4  '0 or 4 for 4-bit interface, ignored for 8-bit interface</a:t>
            </a:r>
          </a:p>
          <a:p>
            <a:pPr marL="0" indent="0">
              <a:buNone/>
            </a:pPr>
            <a:r>
              <a:rPr lang="en-US" sz="1400" dirty="0">
                <a:solidFill>
                  <a:srgbClr val="FFFF00"/>
                </a:solidFill>
              </a:rPr>
              <a:t>Define LCD_RSREG = PORTD</a:t>
            </a:r>
          </a:p>
          <a:p>
            <a:pPr marL="0" indent="0">
              <a:buNone/>
            </a:pPr>
            <a:r>
              <a:rPr lang="en-US" sz="1400" dirty="0">
                <a:solidFill>
                  <a:srgbClr val="FFFF00"/>
                </a:solidFill>
              </a:rPr>
              <a:t>Define LCD_RSBIT = 0</a:t>
            </a:r>
          </a:p>
          <a:p>
            <a:pPr marL="0" indent="0">
              <a:buNone/>
            </a:pPr>
            <a:r>
              <a:rPr lang="en-US" sz="1400" dirty="0">
                <a:solidFill>
                  <a:srgbClr val="FFFF00"/>
                </a:solidFill>
              </a:rPr>
              <a:t>Define LCD_EREG = PORTD</a:t>
            </a:r>
          </a:p>
          <a:p>
            <a:pPr marL="0" indent="0">
              <a:buNone/>
            </a:pPr>
            <a:r>
              <a:rPr lang="en-US" sz="1400" dirty="0">
                <a:solidFill>
                  <a:srgbClr val="FFFF00"/>
                </a:solidFill>
              </a:rPr>
              <a:t>Define LCD_EBIT = 2</a:t>
            </a:r>
          </a:p>
          <a:p>
            <a:pPr marL="0" indent="0">
              <a:buNone/>
            </a:pPr>
            <a:r>
              <a:rPr lang="en-US" sz="1400" dirty="0">
                <a:solidFill>
                  <a:srgbClr val="FFFF00"/>
                </a:solidFill>
              </a:rPr>
              <a:t>Define LCD_RWREG = PORTD  'set to 0 if not used, 0 is </a:t>
            </a:r>
            <a:r>
              <a:rPr lang="en-US" sz="1400" dirty="0" smtClean="0">
                <a:solidFill>
                  <a:srgbClr val="FFFF00"/>
                </a:solidFill>
              </a:rPr>
              <a:t>default</a:t>
            </a:r>
            <a:endParaRPr lang="en-US" sz="1400" dirty="0">
              <a:solidFill>
                <a:srgbClr val="FFFF00"/>
              </a:solidFill>
            </a:endParaRPr>
          </a:p>
        </p:txBody>
      </p:sp>
      <p:sp>
        <p:nvSpPr>
          <p:cNvPr id="4" name="Content Placeholder 3"/>
          <p:cNvSpPr>
            <a:spLocks noGrp="1"/>
          </p:cNvSpPr>
          <p:nvPr>
            <p:ph sz="half" idx="2"/>
          </p:nvPr>
        </p:nvSpPr>
        <p:spPr>
          <a:xfrm>
            <a:off x="6932612" y="1905001"/>
            <a:ext cx="4419600" cy="4114800"/>
          </a:xfrm>
        </p:spPr>
        <p:txBody>
          <a:bodyPr>
            <a:normAutofit fontScale="32500" lnSpcReduction="20000"/>
          </a:bodyPr>
          <a:lstStyle/>
          <a:p>
            <a:pPr marL="0" indent="0">
              <a:buNone/>
            </a:pPr>
            <a:r>
              <a:rPr lang="en-US" sz="4800" dirty="0">
                <a:solidFill>
                  <a:srgbClr val="FFFF00"/>
                </a:solidFill>
              </a:rPr>
              <a:t>Define LCD_RWBIT = 1  'set to 0 if not used, 0 is default</a:t>
            </a:r>
          </a:p>
          <a:p>
            <a:pPr marL="0" indent="0">
              <a:buNone/>
            </a:pPr>
            <a:r>
              <a:rPr lang="en-US" sz="4800" dirty="0" smtClean="0">
                <a:solidFill>
                  <a:srgbClr val="FFFF00"/>
                </a:solidFill>
              </a:rPr>
              <a:t>Dim </a:t>
            </a:r>
            <a:r>
              <a:rPr lang="en-US" sz="4800" dirty="0">
                <a:solidFill>
                  <a:srgbClr val="FFFF00"/>
                </a:solidFill>
              </a:rPr>
              <a:t>an0 As Word</a:t>
            </a:r>
          </a:p>
          <a:p>
            <a:pPr marL="0" indent="0">
              <a:buNone/>
            </a:pPr>
            <a:r>
              <a:rPr lang="en-US" sz="4800" dirty="0">
                <a:solidFill>
                  <a:srgbClr val="FFFF00"/>
                </a:solidFill>
              </a:rPr>
              <a:t>Dim an1 As Word</a:t>
            </a:r>
          </a:p>
          <a:p>
            <a:pPr marL="0" indent="0">
              <a:buNone/>
            </a:pPr>
            <a:r>
              <a:rPr lang="en-US" sz="4800" dirty="0" smtClean="0">
                <a:solidFill>
                  <a:srgbClr val="FFFF00"/>
                </a:solidFill>
              </a:rPr>
              <a:t>Dim </a:t>
            </a:r>
            <a:r>
              <a:rPr lang="en-US" sz="4800" dirty="0" err="1">
                <a:solidFill>
                  <a:srgbClr val="FFFF00"/>
                </a:solidFill>
              </a:rPr>
              <a:t>i</a:t>
            </a:r>
            <a:r>
              <a:rPr lang="en-US" sz="4800" dirty="0">
                <a:solidFill>
                  <a:srgbClr val="FFFF00"/>
                </a:solidFill>
              </a:rPr>
              <a:t> As Byte  'declare a variable</a:t>
            </a:r>
          </a:p>
          <a:p>
            <a:pPr marL="0" indent="0">
              <a:buNone/>
            </a:pPr>
            <a:r>
              <a:rPr lang="en-US" sz="4800" dirty="0" err="1">
                <a:solidFill>
                  <a:srgbClr val="FFFF00"/>
                </a:solidFill>
              </a:rPr>
              <a:t>Hseropen</a:t>
            </a:r>
            <a:r>
              <a:rPr lang="en-US" sz="4800" dirty="0">
                <a:solidFill>
                  <a:srgbClr val="FFFF00"/>
                </a:solidFill>
              </a:rPr>
              <a:t> 9600  'open hardware </a:t>
            </a:r>
            <a:r>
              <a:rPr lang="en-US" sz="4800" dirty="0" err="1">
                <a:solidFill>
                  <a:srgbClr val="FFFF00"/>
                </a:solidFill>
              </a:rPr>
              <a:t>uart</a:t>
            </a:r>
            <a:r>
              <a:rPr lang="en-US" sz="4800" dirty="0">
                <a:solidFill>
                  <a:srgbClr val="FFFF00"/>
                </a:solidFill>
              </a:rPr>
              <a:t> port for baud rate 9600</a:t>
            </a:r>
          </a:p>
          <a:p>
            <a:pPr marL="0" indent="0">
              <a:buNone/>
            </a:pPr>
            <a:r>
              <a:rPr lang="en-US" sz="4800" dirty="0" smtClean="0">
                <a:solidFill>
                  <a:srgbClr val="FFFF00"/>
                </a:solidFill>
              </a:rPr>
              <a:t>TRISA </a:t>
            </a:r>
            <a:r>
              <a:rPr lang="en-US" sz="4800" dirty="0">
                <a:solidFill>
                  <a:srgbClr val="FFFF00"/>
                </a:solidFill>
              </a:rPr>
              <a:t>= 0xff  'set all PORTA pins as inputs</a:t>
            </a:r>
          </a:p>
          <a:p>
            <a:pPr marL="0" indent="0">
              <a:buNone/>
            </a:pPr>
            <a:r>
              <a:rPr lang="en-US" sz="4800" dirty="0">
                <a:solidFill>
                  <a:srgbClr val="FFFF00"/>
                </a:solidFill>
              </a:rPr>
              <a:t>TRISB = 0</a:t>
            </a:r>
          </a:p>
          <a:p>
            <a:pPr marL="0" indent="0">
              <a:buNone/>
            </a:pPr>
            <a:r>
              <a:rPr lang="en-US" sz="4800" dirty="0">
                <a:solidFill>
                  <a:srgbClr val="FFFF00"/>
                </a:solidFill>
              </a:rPr>
              <a:t>RB = 0</a:t>
            </a:r>
          </a:p>
          <a:p>
            <a:pPr marL="0" indent="0">
              <a:buNone/>
            </a:pPr>
            <a:r>
              <a:rPr lang="en-US" sz="4800" dirty="0" smtClean="0">
                <a:solidFill>
                  <a:srgbClr val="FFFF00"/>
                </a:solidFill>
              </a:rPr>
              <a:t>ADCON1 </a:t>
            </a:r>
            <a:r>
              <a:rPr lang="en-US" sz="4800" dirty="0">
                <a:solidFill>
                  <a:srgbClr val="FFFF00"/>
                </a:solidFill>
              </a:rPr>
              <a:t>= 0  'set all PORTA pins as analog inputs</a:t>
            </a:r>
          </a:p>
          <a:p>
            <a:endParaRPr lang="en-US" dirty="0">
              <a:solidFill>
                <a:srgbClr val="FFFF00"/>
              </a:solidFill>
            </a:endParaRPr>
          </a:p>
        </p:txBody>
      </p:sp>
      <p:sp>
        <p:nvSpPr>
          <p:cNvPr id="5" name="Title 2"/>
          <p:cNvSpPr txBox="1">
            <a:spLocks/>
          </p:cNvSpPr>
          <p:nvPr/>
        </p:nvSpPr>
        <p:spPr>
          <a:xfrm>
            <a:off x="1427163" y="457200"/>
            <a:ext cx="8915398" cy="1066800"/>
          </a:xfrm>
          <a:prstGeom prst="rect">
            <a:avLst/>
          </a:prstGeom>
        </p:spPr>
        <p:txBody>
          <a:bodyPr>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n-GB" sz="5400" b="1" dirty="0" smtClean="0">
                <a:solidFill>
                  <a:srgbClr val="00FF00"/>
                </a:solidFill>
                <a:latin typeface="Adobe Fan Heiti Std B" panose="020B0700000000000000" pitchFamily="34" charset="-128"/>
                <a:ea typeface="Adobe Fan Heiti Std B" panose="020B0700000000000000" pitchFamily="34" charset="-128"/>
              </a:rPr>
              <a:t>PIC CODING </a:t>
            </a:r>
            <a:endParaRPr lang="en-US" sz="5400" b="1" dirty="0">
              <a:solidFill>
                <a:srgbClr val="00FF00"/>
              </a:solidFill>
              <a:latin typeface="Adobe Fan Heiti Std B" panose="020B0700000000000000" pitchFamily="34" charset="-128"/>
              <a:ea typeface="Adobe Fan Heiti Std B" panose="020B0700000000000000" pitchFamily="34" charset="-128"/>
            </a:endParaRPr>
          </a:p>
        </p:txBody>
      </p:sp>
    </p:spTree>
    <p:extLst>
      <p:ext uri="{BB962C8B-B14F-4D97-AF65-F5344CB8AC3E}">
        <p14:creationId xmlns:p14="http://schemas.microsoft.com/office/powerpoint/2010/main" xmlns="" val="28776658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504781" y="1905001"/>
            <a:ext cx="4419599" cy="4114800"/>
          </a:xfrm>
          <a:prstGeom prst="rect">
            <a:avLst/>
          </a:prstGeom>
        </p:spPr>
        <p:txBody>
          <a:bodyPr>
            <a:no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buNone/>
            </a:pPr>
            <a:r>
              <a:rPr lang="en-US" sz="1600" dirty="0" err="1">
                <a:solidFill>
                  <a:srgbClr val="FFFF00"/>
                </a:solidFill>
              </a:rPr>
              <a:t>Lcdinit</a:t>
            </a:r>
            <a:r>
              <a:rPr lang="en-US" sz="1600" dirty="0">
                <a:solidFill>
                  <a:srgbClr val="FFFF00"/>
                </a:solidFill>
              </a:rPr>
              <a:t> 0</a:t>
            </a:r>
          </a:p>
          <a:p>
            <a:pPr marL="0" indent="0">
              <a:buNone/>
            </a:pPr>
            <a:r>
              <a:rPr lang="en-US" sz="1600" dirty="0" err="1" smtClean="0">
                <a:solidFill>
                  <a:srgbClr val="FFFF00"/>
                </a:solidFill>
              </a:rPr>
              <a:t>Lcdcmdout</a:t>
            </a:r>
            <a:r>
              <a:rPr lang="en-US" sz="1600" dirty="0" smtClean="0">
                <a:solidFill>
                  <a:srgbClr val="FFFF00"/>
                </a:solidFill>
              </a:rPr>
              <a:t> </a:t>
            </a:r>
            <a:r>
              <a:rPr lang="en-US" sz="1600" dirty="0" err="1">
                <a:solidFill>
                  <a:srgbClr val="FFFF00"/>
                </a:solidFill>
              </a:rPr>
              <a:t>LcdClear</a:t>
            </a:r>
            <a:r>
              <a:rPr lang="en-US" sz="1600" dirty="0">
                <a:solidFill>
                  <a:srgbClr val="FFFF00"/>
                </a:solidFill>
              </a:rPr>
              <a:t>  'clear LCD display</a:t>
            </a:r>
          </a:p>
          <a:p>
            <a:pPr marL="0" indent="0">
              <a:buNone/>
            </a:pPr>
            <a:r>
              <a:rPr lang="en-US" sz="1600" dirty="0" err="1">
                <a:solidFill>
                  <a:srgbClr val="FFFF00"/>
                </a:solidFill>
              </a:rPr>
              <a:t>Lcdout</a:t>
            </a:r>
            <a:r>
              <a:rPr lang="en-US" sz="1600" dirty="0">
                <a:solidFill>
                  <a:srgbClr val="FFFF00"/>
                </a:solidFill>
              </a:rPr>
              <a:t> " Android Based "</a:t>
            </a:r>
          </a:p>
          <a:p>
            <a:pPr marL="0" indent="0">
              <a:buNone/>
            </a:pPr>
            <a:r>
              <a:rPr lang="en-US" sz="1600" dirty="0" err="1">
                <a:solidFill>
                  <a:srgbClr val="FFFF00"/>
                </a:solidFill>
              </a:rPr>
              <a:t>Lcdcmdout</a:t>
            </a:r>
            <a:r>
              <a:rPr lang="en-US" sz="1600" dirty="0">
                <a:solidFill>
                  <a:srgbClr val="FFFF00"/>
                </a:solidFill>
              </a:rPr>
              <a:t> LcdLine2Home</a:t>
            </a:r>
          </a:p>
          <a:p>
            <a:pPr marL="0" indent="0">
              <a:buNone/>
            </a:pPr>
            <a:r>
              <a:rPr lang="en-US" sz="1600" dirty="0" err="1">
                <a:solidFill>
                  <a:srgbClr val="FFFF00"/>
                </a:solidFill>
              </a:rPr>
              <a:t>Lcdout</a:t>
            </a:r>
            <a:r>
              <a:rPr lang="en-US" sz="1600" dirty="0">
                <a:solidFill>
                  <a:srgbClr val="FFFF00"/>
                </a:solidFill>
              </a:rPr>
              <a:t> " Spy Vehicle  "</a:t>
            </a:r>
          </a:p>
          <a:p>
            <a:pPr marL="0" indent="0">
              <a:buNone/>
            </a:pPr>
            <a:r>
              <a:rPr lang="en-US" sz="1600" dirty="0" err="1">
                <a:solidFill>
                  <a:srgbClr val="FFFF00"/>
                </a:solidFill>
              </a:rPr>
              <a:t>WaitMs</a:t>
            </a:r>
            <a:r>
              <a:rPr lang="en-US" sz="1600" dirty="0">
                <a:solidFill>
                  <a:srgbClr val="FFFF00"/>
                </a:solidFill>
              </a:rPr>
              <a:t> 2000</a:t>
            </a:r>
          </a:p>
          <a:p>
            <a:pPr marL="0" indent="0">
              <a:buNone/>
            </a:pPr>
            <a:r>
              <a:rPr lang="en-US" sz="1600" dirty="0" err="1" smtClean="0">
                <a:solidFill>
                  <a:srgbClr val="FFFF00"/>
                </a:solidFill>
              </a:rPr>
              <a:t>Lcdcmdout</a:t>
            </a:r>
            <a:r>
              <a:rPr lang="en-US" sz="1600" dirty="0" smtClean="0">
                <a:solidFill>
                  <a:srgbClr val="FFFF00"/>
                </a:solidFill>
              </a:rPr>
              <a:t> </a:t>
            </a:r>
            <a:r>
              <a:rPr lang="en-US" sz="1600" dirty="0" err="1">
                <a:solidFill>
                  <a:srgbClr val="FFFF00"/>
                </a:solidFill>
              </a:rPr>
              <a:t>LcdClear</a:t>
            </a:r>
            <a:r>
              <a:rPr lang="en-US" sz="1600" dirty="0">
                <a:solidFill>
                  <a:srgbClr val="FFFF00"/>
                </a:solidFill>
              </a:rPr>
              <a:t>  'clear LCD display</a:t>
            </a:r>
          </a:p>
          <a:p>
            <a:pPr marL="0" indent="0">
              <a:buNone/>
            </a:pPr>
            <a:r>
              <a:rPr lang="en-US" sz="1600" dirty="0" err="1">
                <a:solidFill>
                  <a:srgbClr val="FFFF00"/>
                </a:solidFill>
              </a:rPr>
              <a:t>Lcdout</a:t>
            </a:r>
            <a:r>
              <a:rPr lang="en-US" sz="1600" dirty="0">
                <a:solidFill>
                  <a:srgbClr val="FFFF00"/>
                </a:solidFill>
              </a:rPr>
              <a:t> " K.J.S.C.E </a:t>
            </a:r>
            <a:r>
              <a:rPr lang="en-US" sz="1600" dirty="0" smtClean="0">
                <a:solidFill>
                  <a:srgbClr val="FFFF00"/>
                </a:solidFill>
              </a:rPr>
              <a:t>"</a:t>
            </a:r>
            <a:endParaRPr lang="en-US" sz="1600" dirty="0">
              <a:solidFill>
                <a:srgbClr val="FFFF00"/>
              </a:solidFill>
            </a:endParaRPr>
          </a:p>
        </p:txBody>
      </p:sp>
      <p:sp>
        <p:nvSpPr>
          <p:cNvPr id="4" name="Content Placeholder 2"/>
          <p:cNvSpPr txBox="1">
            <a:spLocks/>
          </p:cNvSpPr>
          <p:nvPr/>
        </p:nvSpPr>
        <p:spPr>
          <a:xfrm>
            <a:off x="6323012" y="1905001"/>
            <a:ext cx="4419599" cy="4114800"/>
          </a:xfrm>
          <a:prstGeom prst="rect">
            <a:avLst/>
          </a:prstGeom>
        </p:spPr>
        <p:txBody>
          <a:bodyPr>
            <a:no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buNone/>
            </a:pPr>
            <a:r>
              <a:rPr lang="en-US" sz="1600" dirty="0" err="1" smtClean="0">
                <a:solidFill>
                  <a:srgbClr val="FFFF00"/>
                </a:solidFill>
              </a:rPr>
              <a:t>Lcdcmdout</a:t>
            </a:r>
            <a:r>
              <a:rPr lang="en-US" sz="1600" dirty="0" smtClean="0">
                <a:solidFill>
                  <a:srgbClr val="FFFF00"/>
                </a:solidFill>
              </a:rPr>
              <a:t> </a:t>
            </a:r>
            <a:r>
              <a:rPr lang="en-US" sz="1600" dirty="0">
                <a:solidFill>
                  <a:srgbClr val="FFFF00"/>
                </a:solidFill>
              </a:rPr>
              <a:t>LcdLine2Home</a:t>
            </a:r>
          </a:p>
          <a:p>
            <a:pPr marL="0" indent="0">
              <a:buNone/>
            </a:pPr>
            <a:r>
              <a:rPr lang="en-US" sz="1600" dirty="0" err="1">
                <a:solidFill>
                  <a:srgbClr val="FFFF00"/>
                </a:solidFill>
              </a:rPr>
              <a:t>Lcdout</a:t>
            </a:r>
            <a:r>
              <a:rPr lang="en-US" sz="1600" dirty="0">
                <a:solidFill>
                  <a:srgbClr val="FFFF00"/>
                </a:solidFill>
              </a:rPr>
              <a:t> " "</a:t>
            </a:r>
          </a:p>
          <a:p>
            <a:pPr marL="0" indent="0">
              <a:buNone/>
            </a:pPr>
            <a:r>
              <a:rPr lang="en-US" sz="1600" dirty="0" err="1">
                <a:solidFill>
                  <a:srgbClr val="FFFF00"/>
                </a:solidFill>
              </a:rPr>
              <a:t>WaitMs</a:t>
            </a:r>
            <a:r>
              <a:rPr lang="en-US" sz="1600" dirty="0">
                <a:solidFill>
                  <a:srgbClr val="FFFF00"/>
                </a:solidFill>
              </a:rPr>
              <a:t> 2000</a:t>
            </a:r>
          </a:p>
          <a:p>
            <a:pPr marL="0" indent="0">
              <a:buNone/>
            </a:pPr>
            <a:r>
              <a:rPr lang="en-US" sz="1600" dirty="0" err="1" smtClean="0">
                <a:solidFill>
                  <a:srgbClr val="FFFF00"/>
                </a:solidFill>
              </a:rPr>
              <a:t>Lcdcmdout</a:t>
            </a:r>
            <a:r>
              <a:rPr lang="en-US" sz="1600" dirty="0" smtClean="0">
                <a:solidFill>
                  <a:srgbClr val="FFFF00"/>
                </a:solidFill>
              </a:rPr>
              <a:t> </a:t>
            </a:r>
            <a:r>
              <a:rPr lang="en-US" sz="1600" dirty="0" err="1">
                <a:solidFill>
                  <a:srgbClr val="FFFF00"/>
                </a:solidFill>
              </a:rPr>
              <a:t>LcdClear</a:t>
            </a:r>
            <a:r>
              <a:rPr lang="en-US" sz="1600" dirty="0">
                <a:solidFill>
                  <a:srgbClr val="FFFF00"/>
                </a:solidFill>
              </a:rPr>
              <a:t>  'clear LCD display</a:t>
            </a:r>
          </a:p>
          <a:p>
            <a:pPr marL="0" indent="0">
              <a:buNone/>
            </a:pPr>
            <a:r>
              <a:rPr lang="en-US" sz="1600" dirty="0" err="1">
                <a:solidFill>
                  <a:srgbClr val="FFFF00"/>
                </a:solidFill>
              </a:rPr>
              <a:t>Lcdout</a:t>
            </a:r>
            <a:r>
              <a:rPr lang="en-US" sz="1600" dirty="0">
                <a:solidFill>
                  <a:srgbClr val="FFFF00"/>
                </a:solidFill>
              </a:rPr>
              <a:t> "Guided </a:t>
            </a:r>
            <a:r>
              <a:rPr lang="en-US" sz="1600" dirty="0" err="1">
                <a:solidFill>
                  <a:srgbClr val="FFFF00"/>
                </a:solidFill>
              </a:rPr>
              <a:t>By:Prof</a:t>
            </a:r>
            <a:r>
              <a:rPr lang="en-US" sz="1600" dirty="0">
                <a:solidFill>
                  <a:srgbClr val="FFFF00"/>
                </a:solidFill>
              </a:rPr>
              <a:t>:"</a:t>
            </a:r>
          </a:p>
          <a:p>
            <a:pPr marL="0" indent="0">
              <a:buNone/>
            </a:pPr>
            <a:r>
              <a:rPr lang="en-US" sz="1600" dirty="0" err="1">
                <a:solidFill>
                  <a:srgbClr val="FFFF00"/>
                </a:solidFill>
              </a:rPr>
              <a:t>Lcdcmdout</a:t>
            </a:r>
            <a:r>
              <a:rPr lang="en-US" sz="1600" dirty="0">
                <a:solidFill>
                  <a:srgbClr val="FFFF00"/>
                </a:solidFill>
              </a:rPr>
              <a:t> LcdLine2Home</a:t>
            </a:r>
          </a:p>
          <a:p>
            <a:pPr marL="0" indent="0">
              <a:buNone/>
            </a:pPr>
            <a:r>
              <a:rPr lang="en-US" sz="1600" dirty="0" err="1">
                <a:solidFill>
                  <a:srgbClr val="FFFF00"/>
                </a:solidFill>
              </a:rPr>
              <a:t>Lcdout</a:t>
            </a:r>
            <a:r>
              <a:rPr lang="en-US" sz="1600" dirty="0">
                <a:solidFill>
                  <a:srgbClr val="FFFF00"/>
                </a:solidFill>
              </a:rPr>
              <a:t> "</a:t>
            </a:r>
            <a:r>
              <a:rPr lang="en-US" sz="1600" dirty="0" err="1">
                <a:solidFill>
                  <a:srgbClr val="FFFF00"/>
                </a:solidFill>
              </a:rPr>
              <a:t>Shilpa</a:t>
            </a:r>
            <a:r>
              <a:rPr lang="en-US" sz="1600" dirty="0">
                <a:solidFill>
                  <a:srgbClr val="FFFF00"/>
                </a:solidFill>
              </a:rPr>
              <a:t> </a:t>
            </a:r>
            <a:r>
              <a:rPr lang="en-US" sz="1600" dirty="0" err="1">
                <a:solidFill>
                  <a:srgbClr val="FFFF00"/>
                </a:solidFill>
              </a:rPr>
              <a:t>Vatkar</a:t>
            </a:r>
            <a:r>
              <a:rPr lang="en-US" sz="1600" dirty="0">
                <a:solidFill>
                  <a:srgbClr val="FFFF00"/>
                </a:solidFill>
              </a:rPr>
              <a:t> "</a:t>
            </a:r>
          </a:p>
          <a:p>
            <a:pPr marL="0" indent="0">
              <a:buNone/>
            </a:pPr>
            <a:r>
              <a:rPr lang="en-US" sz="1600" dirty="0" err="1">
                <a:solidFill>
                  <a:srgbClr val="FFFF00"/>
                </a:solidFill>
              </a:rPr>
              <a:t>WaitMs</a:t>
            </a:r>
            <a:r>
              <a:rPr lang="en-US" sz="1600" dirty="0">
                <a:solidFill>
                  <a:srgbClr val="FFFF00"/>
                </a:solidFill>
              </a:rPr>
              <a:t> 2000</a:t>
            </a:r>
          </a:p>
        </p:txBody>
      </p:sp>
      <p:sp>
        <p:nvSpPr>
          <p:cNvPr id="5" name="Title 2"/>
          <p:cNvSpPr txBox="1">
            <a:spLocks/>
          </p:cNvSpPr>
          <p:nvPr/>
        </p:nvSpPr>
        <p:spPr>
          <a:xfrm>
            <a:off x="1427163" y="457200"/>
            <a:ext cx="8915398" cy="1066800"/>
          </a:xfrm>
          <a:prstGeom prst="rect">
            <a:avLst/>
          </a:prstGeom>
        </p:spPr>
        <p:txBody>
          <a:bodyPr>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n-GB" sz="5400" b="1" dirty="0" smtClean="0">
                <a:solidFill>
                  <a:srgbClr val="00FF00"/>
                </a:solidFill>
                <a:latin typeface="Adobe Fan Heiti Std B" panose="020B0700000000000000" pitchFamily="34" charset="-128"/>
                <a:ea typeface="Adobe Fan Heiti Std B" panose="020B0700000000000000" pitchFamily="34" charset="-128"/>
              </a:rPr>
              <a:t>LCD INITIALIZATION</a:t>
            </a:r>
            <a:endParaRPr lang="en-US" sz="5400" b="1" dirty="0">
              <a:solidFill>
                <a:srgbClr val="00FF00"/>
              </a:solidFill>
              <a:latin typeface="Adobe Fan Heiti Std B" panose="020B0700000000000000" pitchFamily="34" charset="-128"/>
              <a:ea typeface="Adobe Fan Heiti Std B" panose="020B0700000000000000" pitchFamily="34" charset="-128"/>
            </a:endParaRPr>
          </a:p>
        </p:txBody>
      </p:sp>
    </p:spTree>
    <p:extLst>
      <p:ext uri="{BB962C8B-B14F-4D97-AF65-F5344CB8AC3E}">
        <p14:creationId xmlns:p14="http://schemas.microsoft.com/office/powerpoint/2010/main" xmlns="" val="41721848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4228E6B-D70C-44BB-A81F-A245495F61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digital blue tunnel presentation (widescreen)</Template>
  <TotalTime>0</TotalTime>
  <Words>1709</Words>
  <Application>Microsoft Office PowerPoint</Application>
  <PresentationFormat>Custom</PresentationFormat>
  <Paragraphs>479</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Digital Blue Tunnel 16x9</vt:lpstr>
      <vt:lpstr>ANDROID BASED SPY MOBILE</vt:lpstr>
      <vt:lpstr>Slide 2</vt:lpstr>
      <vt:lpstr>Slide 3</vt:lpstr>
      <vt:lpstr>Slide 4</vt:lpstr>
      <vt:lpstr>Slide 5</vt:lpstr>
      <vt:lpstr>Slide 6</vt:lpstr>
      <vt:lpstr>Slide 7</vt:lpstr>
      <vt:lpstr>Slide 8</vt:lpstr>
      <vt:lpstr>Slide 9</vt:lpstr>
      <vt:lpstr>Slide 10</vt:lpstr>
      <vt:lpstr>Slide 11</vt:lpstr>
      <vt:lpstr>Slide 12</vt:lpstr>
      <vt:lpstr>Technical Parameters of Transmitting Unit</vt:lpstr>
      <vt:lpstr>Technical Parameters of Receiving Unit</vt:lpstr>
      <vt:lpstr>Slide 15</vt:lpstr>
      <vt:lpstr>Slide 16</vt:lpstr>
      <vt:lpstr>Slide 17</vt:lpstr>
      <vt:lpstr>Slide 18</vt:lpstr>
      <vt:lpstr>Power Supply Section</vt:lpstr>
      <vt:lpstr>MOTOR  AND RELAY  SPECIFICATIONS</vt:lpstr>
      <vt:lpstr>    Sensors </vt:lpstr>
      <vt:lpstr>Slide 22</vt:lpstr>
      <vt:lpstr>Why android?</vt:lpstr>
      <vt:lpstr> Every day more than 1 million new Android devices are activated worldwide. </vt:lpstr>
      <vt:lpstr>Why use android in making app?</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2013-04-12T12:57:36Z</dcterms:created>
  <dcterms:modified xsi:type="dcterms:W3CDTF">2014-04-01T18:21:46Z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TC028952619991</vt:lpwstr>
  </property>
</Properties>
</file>